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5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77" r:id="rId3"/>
    <p:sldId id="287" r:id="rId4"/>
    <p:sldId id="288" r:id="rId5"/>
    <p:sldId id="343" r:id="rId6"/>
    <p:sldId id="350" r:id="rId7"/>
    <p:sldId id="345" r:id="rId8"/>
    <p:sldId id="290" r:id="rId9"/>
    <p:sldId id="338" r:id="rId10"/>
    <p:sldId id="293" r:id="rId11"/>
    <p:sldId id="294" r:id="rId12"/>
    <p:sldId id="259" r:id="rId13"/>
    <p:sldId id="292" r:id="rId14"/>
    <p:sldId id="295" r:id="rId15"/>
    <p:sldId id="296" r:id="rId16"/>
    <p:sldId id="346" r:id="rId17"/>
    <p:sldId id="297" r:id="rId18"/>
    <p:sldId id="334" r:id="rId19"/>
    <p:sldId id="298" r:id="rId20"/>
    <p:sldId id="299" r:id="rId21"/>
    <p:sldId id="300" r:id="rId22"/>
    <p:sldId id="301" r:id="rId23"/>
    <p:sldId id="260" r:id="rId24"/>
    <p:sldId id="302" r:id="rId25"/>
    <p:sldId id="303" r:id="rId26"/>
    <p:sldId id="309" r:id="rId27"/>
    <p:sldId id="336" r:id="rId28"/>
    <p:sldId id="307" r:id="rId29"/>
    <p:sldId id="308" r:id="rId30"/>
    <p:sldId id="351" r:id="rId31"/>
    <p:sldId id="352" r:id="rId32"/>
    <p:sldId id="310" r:id="rId33"/>
    <p:sldId id="311" r:id="rId34"/>
    <p:sldId id="335" r:id="rId35"/>
    <p:sldId id="337" r:id="rId36"/>
    <p:sldId id="313" r:id="rId37"/>
    <p:sldId id="314" r:id="rId38"/>
    <p:sldId id="320" r:id="rId39"/>
    <p:sldId id="282" r:id="rId40"/>
    <p:sldId id="269" r:id="rId41"/>
    <p:sldId id="321" r:id="rId42"/>
    <p:sldId id="322" r:id="rId43"/>
    <p:sldId id="324" r:id="rId44"/>
    <p:sldId id="325" r:id="rId45"/>
    <p:sldId id="326" r:id="rId46"/>
    <p:sldId id="327" r:id="rId47"/>
    <p:sldId id="328" r:id="rId48"/>
    <p:sldId id="329" r:id="rId49"/>
    <p:sldId id="271" r:id="rId50"/>
    <p:sldId id="354" r:id="rId51"/>
    <p:sldId id="355" r:id="rId52"/>
    <p:sldId id="275" r:id="rId53"/>
  </p:sldIdLst>
  <p:sldSz cx="9144000" cy="6858000" type="screen4x3"/>
  <p:notesSz cx="7102475" cy="89916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1656"/>
    <a:srgbClr val="FF5E0A"/>
    <a:srgbClr val="FF971D"/>
    <a:srgbClr val="64E674"/>
    <a:srgbClr val="A85F7C"/>
    <a:srgbClr val="A84D46"/>
    <a:srgbClr val="84A5CA"/>
    <a:srgbClr val="5F5F5F"/>
    <a:srgbClr val="AAC1DA"/>
    <a:srgbClr val="D1D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66" d="100"/>
          <a:sy n="166" d="100"/>
        </p:scale>
        <p:origin x="-4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Relationship Id="rId2" Type="http://schemas.openxmlformats.org/officeDocument/2006/relationships/image" Target="../media/image60.emf"/><Relationship Id="rId3" Type="http://schemas.openxmlformats.org/officeDocument/2006/relationships/image" Target="../media/image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8163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+mn-cs"/>
              </a:defRPr>
            </a:lvl1pPr>
          </a:lstStyle>
          <a:p>
            <a:pPr>
              <a:defRPr/>
            </a:pPr>
            <a:fld id="{44E10513-AB7C-DB4C-825E-C6B0D1871550}" type="datetime1">
              <a:rPr lang="en-US" smtClean="0"/>
              <a:t>10/12/16</a:t>
            </a:fld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40750"/>
            <a:ext cx="3078163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8540750"/>
            <a:ext cx="3078163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+mn-cs"/>
              </a:defRPr>
            </a:lvl1pPr>
          </a:lstStyle>
          <a:p>
            <a:pPr>
              <a:defRPr/>
            </a:pPr>
            <a:fld id="{017A9ACD-B214-4242-B523-2635B88EBB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269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cs typeface="+mn-cs"/>
              </a:defRPr>
            </a:lvl1pPr>
          </a:lstStyle>
          <a:p>
            <a:pPr>
              <a:defRPr/>
            </a:pPr>
            <a:fld id="{22AECC57-751A-E544-A627-21DA89840EE3}" type="datetime1">
              <a:rPr lang="en-US" smtClean="0"/>
              <a:t>10/12/16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03338" y="674688"/>
            <a:ext cx="4495800" cy="3371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270375"/>
            <a:ext cx="5683250" cy="40465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4075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54075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cs typeface="+mn-cs"/>
              </a:defRPr>
            </a:lvl1pPr>
          </a:lstStyle>
          <a:p>
            <a:pPr>
              <a:defRPr/>
            </a:pPr>
            <a:fld id="{F4996116-1EAF-0444-9581-B905BF487D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241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30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A test on Barack Obama’s page, found 209,864 duplicated comments from same users out of 2,987,505 in total. </a:t>
            </a:r>
          </a:p>
        </p:txBody>
      </p:sp>
    </p:spTree>
    <p:extLst>
      <p:ext uri="{BB962C8B-B14F-4D97-AF65-F5344CB8AC3E}">
        <p14:creationId xmlns:p14="http://schemas.microsoft.com/office/powerpoint/2010/main" val="3389467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Sacarsm</a:t>
            </a:r>
            <a:r>
              <a:rPr lang="en-US" dirty="0" smtClean="0"/>
              <a:t>: simple method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33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63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3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companies must</a:t>
            </a:r>
            <a:r>
              <a:rPr lang="en-US" baseline="0" dirty="0" smtClean="0"/>
              <a:t> have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page by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98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BL2 &gt; BL1, BL2 is from the implicit brand-brand network.  P1&gt;BL2,</a:t>
            </a:r>
            <a:r>
              <a:rPr lang="en-US" baseline="0" dirty="0" smtClean="0"/>
              <a:t> P2 is not </a:t>
            </a:r>
            <a:r>
              <a:rPr lang="en-US" baseline="0" dirty="0" err="1" smtClean="0"/>
              <a:t>necessiarly</a:t>
            </a:r>
            <a:r>
              <a:rPr lang="en-US" baseline="0" dirty="0" smtClean="0"/>
              <a:t> better. P3 doesn’t help. But the recombination performs the best. Higher has better performance than lower brands.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14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Ratio…Engaged…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6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Avenir Book" charset="0"/>
                <a:cs typeface="Avenir Book" charset="0"/>
              </a:rPr>
              <a:t>Americans were spending an average of 12 hours per month on social networks as of July 2012, with 18-24 year olds averaging 20 hours.</a:t>
            </a:r>
          </a:p>
          <a:p>
            <a:pPr>
              <a:spcBef>
                <a:spcPct val="0"/>
              </a:spcBef>
            </a:pPr>
            <a:r>
              <a:rPr lang="en-US">
                <a:latin typeface="Avenir Book" charset="0"/>
                <a:cs typeface="Avenir Book" charset="0"/>
              </a:rPr>
              <a:t>BIA/Kelsey recently forecasted $11 billion of social ad spend in 2017, up from $4.7 billion last year. Social media advertising, so far, only represents 1% to 10% of ad budgets for a wide majority of advertisers.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>
                <a:latin typeface="Avenir Book" charset="0"/>
                <a:cs typeface="Avenir Book" charset="0"/>
              </a:rPr>
              <a:t>Americans were spending an average of 12 hours per month on social networks as of July 2012, with 18-24 year olds averaging 20 hours</a:t>
            </a:r>
            <a:r>
              <a:rPr lang="en-US" dirty="0" smtClean="0">
                <a:latin typeface="Avenir Book" charset="0"/>
                <a:cs typeface="Avenir Book" charset="0"/>
              </a:rPr>
              <a:t>.</a:t>
            </a:r>
            <a:endParaRPr lang="en-US" dirty="0">
              <a:latin typeface="Avenir Book" charset="0"/>
              <a:cs typeface="Avenir Book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Postmaster general</a:t>
            </a:r>
          </a:p>
          <a:p>
            <a:r>
              <a:rPr lang="en-US" dirty="0" smtClean="0"/>
              <a:t>Proponent of advertising and a pioneer</a:t>
            </a:r>
            <a:r>
              <a:rPr lang="en-US" baseline="0" dirty="0" smtClean="0"/>
              <a:t> in 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98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zh-CN" dirty="0" err="1" smtClean="0"/>
              <a:t>Tencent</a:t>
            </a:r>
            <a:r>
              <a:rPr lang="en-US" altLang="zh-CN" baseline="0" dirty="0" smtClean="0"/>
              <a:t> target youngers with low income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69343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Brand could be anything……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80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focal brand is specific…become our fan or get engaged..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67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Request</a:t>
            </a:r>
            <a:r>
              <a:rPr lang="en-US" baseline="0" dirty="0" smtClean="0"/>
              <a:t> limit: 20 machines, each has 10 </a:t>
            </a:r>
            <a:r>
              <a:rPr lang="en-US" baseline="0" dirty="0" err="1" smtClean="0"/>
              <a:t>ips</a:t>
            </a:r>
            <a:r>
              <a:rPr lang="en-US" baseline="0" dirty="0" smtClean="0"/>
              <a:t>, 20 accounts, randomly sleep…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42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Share, they</a:t>
            </a:r>
            <a:r>
              <a:rPr lang="en-US" baseline="0" dirty="0" smtClean="0"/>
              <a:t> do not have share functionality until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47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1143000" y="628650"/>
            <a:ext cx="8012113" cy="2571750"/>
            <a:chOff x="720" y="396"/>
            <a:chExt cx="5047" cy="1620"/>
          </a:xfrm>
        </p:grpSpPr>
        <p:sp>
          <p:nvSpPr>
            <p:cNvPr id="5" name="Rectangle 18"/>
            <p:cNvSpPr>
              <a:spLocks noChangeArrowheads="1"/>
            </p:cNvSpPr>
            <p:nvPr/>
          </p:nvSpPr>
          <p:spPr bwMode="gray">
            <a:xfrm>
              <a:off x="1081" y="396"/>
              <a:ext cx="4686" cy="159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gray">
            <a:xfrm>
              <a:off x="720" y="1440"/>
              <a:ext cx="576" cy="57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7" name="Rectangle 17"/>
          <p:cNvSpPr>
            <a:spLocks noChangeArrowheads="1"/>
          </p:cNvSpPr>
          <p:nvPr/>
        </p:nvSpPr>
        <p:spPr bwMode="gray">
          <a:xfrm>
            <a:off x="1130300" y="3141663"/>
            <a:ext cx="8013700" cy="574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gray">
          <a:xfrm>
            <a:off x="573088" y="2520950"/>
            <a:ext cx="576262" cy="6413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gray">
          <a:xfrm>
            <a:off x="1716088" y="628650"/>
            <a:ext cx="566737" cy="6365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gray">
          <a:xfrm>
            <a:off x="2278063" y="0"/>
            <a:ext cx="585787" cy="635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gray">
          <a:xfrm>
            <a:off x="2281238" y="628650"/>
            <a:ext cx="585787" cy="631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23"/>
          <p:cNvSpPr>
            <a:spLocks noChangeArrowheads="1"/>
          </p:cNvSpPr>
          <p:nvPr/>
        </p:nvSpPr>
        <p:spPr bwMode="gray">
          <a:xfrm>
            <a:off x="1141413" y="1262063"/>
            <a:ext cx="574675" cy="6254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gray">
          <a:xfrm>
            <a:off x="1716088" y="1263650"/>
            <a:ext cx="566737" cy="6223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ectangle 25"/>
          <p:cNvSpPr>
            <a:spLocks noChangeArrowheads="1"/>
          </p:cNvSpPr>
          <p:nvPr/>
        </p:nvSpPr>
        <p:spPr bwMode="gray">
          <a:xfrm>
            <a:off x="573088" y="1885950"/>
            <a:ext cx="576262" cy="644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Rectangle 26"/>
          <p:cNvSpPr>
            <a:spLocks noChangeArrowheads="1"/>
          </p:cNvSpPr>
          <p:nvPr/>
        </p:nvSpPr>
        <p:spPr bwMode="gray">
          <a:xfrm>
            <a:off x="1141413" y="1885950"/>
            <a:ext cx="576262" cy="6445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Rectangle 27"/>
          <p:cNvSpPr>
            <a:spLocks noChangeArrowheads="1"/>
          </p:cNvSpPr>
          <p:nvPr/>
        </p:nvSpPr>
        <p:spPr bwMode="gray">
          <a:xfrm>
            <a:off x="0" y="2528888"/>
            <a:ext cx="574675" cy="6334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4191000" y="5410200"/>
            <a:ext cx="1295400" cy="695325"/>
            <a:chOff x="2680" y="3678"/>
            <a:chExt cx="680" cy="438"/>
          </a:xfrm>
        </p:grpSpPr>
        <p:sp>
          <p:nvSpPr>
            <p:cNvPr id="18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2800" b="1">
                  <a:solidFill>
                    <a:schemeClr val="tx2"/>
                  </a:solidFill>
                  <a:cs typeface="+mn-cs"/>
                </a:rPr>
                <a:t>LOGO</a:t>
              </a:r>
            </a:p>
          </p:txBody>
        </p:sp>
        <p:sp>
          <p:nvSpPr>
            <p:cNvPr id="19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752600" y="1800225"/>
            <a:ext cx="6629400" cy="1012825"/>
          </a:xfrm>
        </p:spPr>
        <p:txBody>
          <a:bodyPr/>
          <a:lstStyle>
            <a:lvl1pPr algn="ctr">
              <a:defRPr sz="3600" i="1">
                <a:latin typeface="Verdana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600200" y="3276600"/>
            <a:ext cx="6324600" cy="381000"/>
          </a:xfrm>
        </p:spPr>
        <p:txBody>
          <a:bodyPr/>
          <a:lstStyle>
            <a:lvl1pPr marL="0" indent="0" algn="ctr">
              <a:buFont typeface="Wingdings" charset="0"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1698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EF4E1-2798-2942-A510-CEEF037EBB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3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82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86F23-CD51-2341-ACAB-3DB3F42449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3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92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391400" cy="487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28725"/>
            <a:ext cx="8229600" cy="5248275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07CF5B-D0EE-B24A-B31A-823739AB3D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3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0F753-8D28-C44D-916E-09615C86E0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3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98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38C760-E6F0-7749-8313-BB6791E39B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3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7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87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287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B0814-4A5E-4249-8E27-5AC210EDC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3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4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F5313-9250-AC4D-B2B4-A5DCB0056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1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A8BB8-47E3-F043-BA65-823B4075C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4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CE871B-E752-5342-8912-A0AE35ADF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3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5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C6141-6DB2-1542-AFE7-7B0626B70C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3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4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4D679-1FEB-B040-B718-3E7E798ED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3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2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/>
        </p:nvSpPr>
        <p:spPr bwMode="gray">
          <a:xfrm>
            <a:off x="655638" y="360363"/>
            <a:ext cx="8497887" cy="719137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287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37325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971800" y="6537325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cs typeface="+mn-cs"/>
              </a:defRPr>
            </a:lvl1pPr>
          </a:lstStyle>
          <a:p>
            <a:pPr>
              <a:defRPr/>
            </a:pPr>
            <a:fld id="{F963CCB1-B370-FE4F-814A-DF3A50D96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gray">
          <a:xfrm>
            <a:off x="0" y="719138"/>
            <a:ext cx="328613" cy="3619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gray">
          <a:xfrm>
            <a:off x="328613" y="357188"/>
            <a:ext cx="328612" cy="3619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50" name="Rectangle 26"/>
          <p:cNvSpPr>
            <a:spLocks noChangeArrowheads="1"/>
          </p:cNvSpPr>
          <p:nvPr/>
        </p:nvSpPr>
        <p:spPr bwMode="gray">
          <a:xfrm>
            <a:off x="657225" y="0"/>
            <a:ext cx="328613" cy="3619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657225" y="361950"/>
            <a:ext cx="328613" cy="361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328613" y="719138"/>
            <a:ext cx="328612" cy="361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54" name="Rectangle 3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943600" y="68263"/>
            <a:ext cx="2590800" cy="2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charset="0"/>
        <a:buChar char="v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800">
          <a:solidFill>
            <a:schemeClr val="tx1"/>
          </a:solidFill>
          <a:latin typeface="+mj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j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kzhang@rhsmithm.umd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4.png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9" Type="http://schemas.openxmlformats.org/officeDocument/2006/relationships/image" Target="../media/image21.emf"/><Relationship Id="rId10" Type="http://schemas.openxmlformats.org/officeDocument/2006/relationships/image" Target="../media/image2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emf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4.emf"/><Relationship Id="rId5" Type="http://schemas.openxmlformats.org/officeDocument/2006/relationships/image" Target="../media/image23.emf"/><Relationship Id="rId6" Type="http://schemas.openxmlformats.org/officeDocument/2006/relationships/image" Target="../media/image25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2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33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4" Type="http://schemas.openxmlformats.org/officeDocument/2006/relationships/image" Target="../media/image34.png"/><Relationship Id="rId5" Type="http://schemas.openxmlformats.org/officeDocument/2006/relationships/package" Target="../embeddings/Microsoft_Word_Document6.docx"/><Relationship Id="rId6" Type="http://schemas.openxmlformats.org/officeDocument/2006/relationships/image" Target="../media/image35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3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8.bin"/><Relationship Id="rId9" Type="http://schemas.openxmlformats.org/officeDocument/2006/relationships/image" Target="../media/image6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software/" TargetMode="External"/><Relationship Id="rId4" Type="http://schemas.openxmlformats.org/officeDocument/2006/relationships/hyperlink" Target="https://radimrehurek.com/gensim/" TargetMode="External"/><Relationship Id="rId5" Type="http://schemas.openxmlformats.org/officeDocument/2006/relationships/hyperlink" Target="http://scikit-learn.org/stable/" TargetMode="External"/><Relationship Id="rId6" Type="http://schemas.openxmlformats.org/officeDocument/2006/relationships/hyperlink" Target="http://bayespy.org/en/latest/" TargetMode="External"/><Relationship Id="rId7" Type="http://schemas.openxmlformats.org/officeDocument/2006/relationships/hyperlink" Target="https://graph-tool.skewed.de/" TargetMode="External"/><Relationship Id="rId8" Type="http://schemas.openxmlformats.org/officeDocument/2006/relationships/hyperlink" Target="https://gephi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ltk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eleniumhq.org/" TargetMode="External"/><Relationship Id="rId4" Type="http://schemas.openxmlformats.org/officeDocument/2006/relationships/hyperlink" Target="https://www.crummy.com/software/BeautifulSoup/bs4/doc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image.org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676401"/>
            <a:ext cx="8382000" cy="1447800"/>
          </a:xfrm>
        </p:spPr>
        <p:txBody>
          <a:bodyPr/>
          <a:lstStyle/>
          <a:p>
            <a:pPr algn="r"/>
            <a:r>
              <a:rPr lang="en-US" sz="4000" i="0" dirty="0" smtClean="0">
                <a:cs typeface="Avenir Book" charset="0"/>
              </a:rPr>
              <a:t>Large Scale Network Analysis for Online Social </a:t>
            </a:r>
            <a:r>
              <a:rPr lang="en-US" sz="4000" i="0" dirty="0">
                <a:cs typeface="Avenir Book" charset="0"/>
              </a:rPr>
              <a:t>B</a:t>
            </a:r>
            <a:r>
              <a:rPr lang="en-US" sz="4000" i="0" dirty="0" smtClean="0">
                <a:cs typeface="Avenir Book" charset="0"/>
              </a:rPr>
              <a:t>rand </a:t>
            </a:r>
            <a:r>
              <a:rPr lang="en-US" sz="4000" i="0" dirty="0">
                <a:cs typeface="Avenir Book" charset="0"/>
              </a:rPr>
              <a:t>A</a:t>
            </a:r>
            <a:r>
              <a:rPr lang="en-US" sz="4000" i="0" dirty="0" smtClean="0">
                <a:cs typeface="Avenir Book" charset="0"/>
              </a:rPr>
              <a:t>dvertising</a:t>
            </a:r>
            <a:endParaRPr lang="en-US" sz="4000" i="0" dirty="0">
              <a:cs typeface="Avenir Book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09800" y="3733800"/>
            <a:ext cx="6934200" cy="2286000"/>
          </a:xfrm>
          <a:solidFill>
            <a:schemeClr val="bg1"/>
          </a:solidFill>
        </p:spPr>
        <p:txBody>
          <a:bodyPr/>
          <a:lstStyle/>
          <a:p>
            <a:pPr algn="r">
              <a:defRPr/>
            </a:pPr>
            <a:r>
              <a:rPr lang="en-US" sz="1600" dirty="0" smtClean="0">
                <a:solidFill>
                  <a:srgbClr val="000000"/>
                </a:solidFill>
                <a:cs typeface="+mn-cs"/>
              </a:rPr>
              <a:t>Kunpeng Zhang (KZ)</a:t>
            </a:r>
            <a:endParaRPr lang="en-US" sz="1600" dirty="0">
              <a:solidFill>
                <a:srgbClr val="000000"/>
              </a:solidFill>
              <a:cs typeface="+mn-cs"/>
            </a:endParaRPr>
          </a:p>
          <a:p>
            <a:pPr algn="r">
              <a:defRPr/>
            </a:pPr>
            <a:r>
              <a:rPr lang="en-US" sz="1600" dirty="0" smtClean="0">
                <a:solidFill>
                  <a:srgbClr val="000000"/>
                </a:solidFill>
                <a:cs typeface="+mn-cs"/>
                <a:hlinkClick r:id="rId3"/>
              </a:rPr>
              <a:t>kzhang@</a:t>
            </a:r>
            <a:r>
              <a:rPr lang="en-US" sz="1600" dirty="0" smtClean="0">
                <a:solidFill>
                  <a:srgbClr val="000000"/>
                </a:solidFill>
                <a:cs typeface="+mn-cs"/>
                <a:hlinkClick r:id="rId3"/>
              </a:rPr>
              <a:t>rhsmithm.umd.edu</a:t>
            </a:r>
            <a:endParaRPr lang="en-US" sz="1600" dirty="0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 smtClean="0">
                <a:cs typeface="+mj-cs"/>
              </a:rPr>
              <a:t>Data collection</a:t>
            </a:r>
            <a:endParaRPr lang="en-US" sz="1800" dirty="0" smtClean="0">
              <a:cs typeface="+mj-cs"/>
            </a:endParaRPr>
          </a:p>
        </p:txBody>
      </p:sp>
      <p:sp>
        <p:nvSpPr>
          <p:cNvPr id="93187" name="AutoShape 3"/>
          <p:cNvSpPr>
            <a:spLocks noChangeArrowheads="1"/>
          </p:cNvSpPr>
          <p:nvPr/>
        </p:nvSpPr>
        <p:spPr bwMode="ltGray">
          <a:xfrm>
            <a:off x="381000" y="1295400"/>
            <a:ext cx="5880100" cy="51816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3188" name="AutoShape 4"/>
          <p:cNvSpPr>
            <a:spLocks noChangeArrowheads="1"/>
          </p:cNvSpPr>
          <p:nvPr/>
        </p:nvSpPr>
        <p:spPr bwMode="gray">
          <a:xfrm>
            <a:off x="762000" y="1905000"/>
            <a:ext cx="4038600" cy="990600"/>
          </a:xfrm>
          <a:prstGeom prst="roundRect">
            <a:avLst>
              <a:gd name="adj" fmla="val 9106"/>
            </a:avLst>
          </a:prstGeom>
          <a:solidFill>
            <a:schemeClr val="accent6">
              <a:lumMod val="7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l" eaLnBrk="0" hangingPunct="0">
              <a:defRPr/>
            </a:pPr>
            <a:r>
              <a:rPr lang="en-US" b="1" dirty="0">
                <a:solidFill>
                  <a:schemeClr val="bg1"/>
                </a:solidFill>
                <a:cs typeface="+mn-cs"/>
              </a:rPr>
              <a:t>Facebook graph API</a:t>
            </a:r>
          </a:p>
        </p:txBody>
      </p:sp>
      <p:sp>
        <p:nvSpPr>
          <p:cNvPr id="93190" name="AutoShape 6"/>
          <p:cNvSpPr>
            <a:spLocks noChangeArrowheads="1"/>
          </p:cNvSpPr>
          <p:nvPr/>
        </p:nvSpPr>
        <p:spPr bwMode="gray">
          <a:xfrm>
            <a:off x="762000" y="3429000"/>
            <a:ext cx="4038600" cy="990600"/>
          </a:xfrm>
          <a:prstGeom prst="roundRect">
            <a:avLst>
              <a:gd name="adj" fmla="val 9106"/>
            </a:avLst>
          </a:prstGeom>
          <a:solidFill>
            <a:schemeClr val="accent6">
              <a:lumMod val="7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l" eaLnBrk="0" hangingPunct="0"/>
            <a:r>
              <a:rPr lang="en-US" b="1" dirty="0">
                <a:solidFill>
                  <a:srgbClr val="FFFFFF"/>
                </a:solidFill>
                <a:cs typeface="+mn-cs"/>
              </a:rPr>
              <a:t>Timeline (the first day on Facebook </a:t>
            </a:r>
          </a:p>
          <a:p>
            <a:pPr algn="l" eaLnBrk="0" hangingPunct="0"/>
            <a:r>
              <a:rPr lang="en-US" b="1" dirty="0">
                <a:solidFill>
                  <a:srgbClr val="FFFFFF"/>
                </a:solidFill>
                <a:cs typeface="+mn-cs"/>
              </a:rPr>
              <a:t>to </a:t>
            </a:r>
            <a:r>
              <a:rPr lang="en-US" b="1" dirty="0" smtClean="0">
                <a:solidFill>
                  <a:srgbClr val="FFFFFF"/>
                </a:solidFill>
                <a:cs typeface="+mn-cs"/>
              </a:rPr>
              <a:t>2013)</a:t>
            </a:r>
            <a:endParaRPr lang="en-US" b="1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93191" name="AutoShape 7"/>
          <p:cNvSpPr>
            <a:spLocks noChangeArrowheads="1"/>
          </p:cNvSpPr>
          <p:nvPr/>
        </p:nvSpPr>
        <p:spPr bwMode="auto">
          <a:xfrm>
            <a:off x="5880100" y="3276600"/>
            <a:ext cx="32639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2400" b="1" dirty="0"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</a:rPr>
              <a:t>13,000+ brands, </a:t>
            </a:r>
            <a:r>
              <a:rPr lang="en-US" sz="24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</a:rPr>
              <a:t>280M</a:t>
            </a:r>
            <a:r>
              <a:rPr lang="en-US" sz="2400" b="1" dirty="0"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</a:rPr>
              <a:t>+ users</a:t>
            </a:r>
          </a:p>
          <a:p>
            <a:pPr>
              <a:defRPr/>
            </a:pPr>
            <a:r>
              <a:rPr lang="en-US" sz="2400" b="1" dirty="0"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</a:rPr>
              <a:t>(posts, comments, likes, etc.)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762000" y="4876800"/>
            <a:ext cx="4038600" cy="990600"/>
          </a:xfrm>
          <a:prstGeom prst="roundRect">
            <a:avLst>
              <a:gd name="adj" fmla="val 9106"/>
            </a:avLst>
          </a:prstGeom>
          <a:solidFill>
            <a:schemeClr val="accent6">
              <a:lumMod val="7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l" eaLnBrk="0" hangingPunct="0"/>
            <a:r>
              <a:rPr lang="en-US" b="1" dirty="0">
                <a:solidFill>
                  <a:srgbClr val="FFFFFF"/>
                </a:solidFill>
                <a:cs typeface="+mn-cs"/>
              </a:rPr>
              <a:t>Size (approximately </a:t>
            </a:r>
            <a:r>
              <a:rPr lang="en-US" sz="2400" b="1" dirty="0">
                <a:solidFill>
                  <a:srgbClr val="FFFF00"/>
                </a:solidFill>
                <a:cs typeface="+mn-cs"/>
              </a:rPr>
              <a:t>2.1 TB</a:t>
            </a:r>
            <a:r>
              <a:rPr lang="en-US" b="1" dirty="0">
                <a:solidFill>
                  <a:srgbClr val="FFFFFF"/>
                </a:solidFill>
                <a:cs typeface="+mn-cs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8-04 at 5.17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436614" cy="68580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2133600"/>
            <a:ext cx="2971800" cy="369332"/>
            <a:chOff x="0" y="2133600"/>
            <a:chExt cx="2971800" cy="369332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1828800" y="2438400"/>
              <a:ext cx="11430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0" y="2133600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A84D46"/>
                  </a:solidFill>
                </a:rPr>
                <a:t>Number of fans</a:t>
              </a:r>
              <a:endParaRPr lang="en-US" b="1" dirty="0">
                <a:solidFill>
                  <a:srgbClr val="A84D46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038600" y="1828800"/>
            <a:ext cx="5105400" cy="1219200"/>
            <a:chOff x="4038600" y="1828800"/>
            <a:chExt cx="5105400" cy="121920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4038600" y="1828800"/>
              <a:ext cx="4191000" cy="12192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9600" y="2209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A84D46"/>
                  </a:solidFill>
                </a:rPr>
                <a:t>Post</a:t>
              </a:r>
              <a:endParaRPr lang="en-US" dirty="0">
                <a:solidFill>
                  <a:srgbClr val="A84D46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038600" y="3239869"/>
            <a:ext cx="5105400" cy="646331"/>
            <a:chOff x="4038600" y="3239869"/>
            <a:chExt cx="5105400" cy="646331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038600" y="3352800"/>
              <a:ext cx="4191000" cy="4572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29600" y="3239869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A84D46"/>
                  </a:solidFill>
                </a:rPr>
                <a:t>Post like</a:t>
              </a:r>
              <a:endParaRPr lang="en-US" dirty="0">
                <a:solidFill>
                  <a:srgbClr val="A84D46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038600" y="4114800"/>
            <a:ext cx="5181600" cy="2057400"/>
            <a:chOff x="4038600" y="1828800"/>
            <a:chExt cx="5181600" cy="1219200"/>
          </a:xfrm>
        </p:grpSpPr>
        <p:sp>
          <p:nvSpPr>
            <p:cNvPr id="29" name="Rectangle 28"/>
            <p:cNvSpPr/>
            <p:nvPr/>
          </p:nvSpPr>
          <p:spPr bwMode="auto">
            <a:xfrm>
              <a:off x="4038600" y="1828800"/>
              <a:ext cx="4191000" cy="12192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24800" y="2287271"/>
              <a:ext cx="1295400" cy="21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A84D46"/>
                  </a:solidFill>
                </a:rPr>
                <a:t>Comments</a:t>
              </a:r>
              <a:endParaRPr lang="en-US" dirty="0">
                <a:solidFill>
                  <a:srgbClr val="A84D46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 smtClean="0">
                <a:cs typeface="+mj-cs"/>
              </a:rPr>
              <a:t>Data cleansing</a:t>
            </a:r>
            <a:endParaRPr lang="en-US" sz="1800" dirty="0" smtClean="0">
              <a:cs typeface="+mj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200" y="1654850"/>
            <a:ext cx="8991600" cy="3781425"/>
            <a:chOff x="76200" y="1628775"/>
            <a:chExt cx="8991600" cy="3781425"/>
          </a:xfrm>
        </p:grpSpPr>
        <p:sp>
          <p:nvSpPr>
            <p:cNvPr id="88067" name="AutoShape 3"/>
            <p:cNvSpPr>
              <a:spLocks noChangeArrowheads="1"/>
            </p:cNvSpPr>
            <p:nvPr/>
          </p:nvSpPr>
          <p:spPr bwMode="auto">
            <a:xfrm>
              <a:off x="5486400" y="3352800"/>
              <a:ext cx="3581400" cy="205740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/>
                      </a:gs>
                      <a:gs pos="100000">
                        <a:srgbClr val="99CCFF">
                          <a:gamma/>
                          <a:tint val="27451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latin typeface="Verdana" charset="0"/>
                <a:cs typeface="+mn-cs"/>
              </a:endParaRPr>
            </a:p>
          </p:txBody>
        </p:sp>
        <p:sp>
          <p:nvSpPr>
            <p:cNvPr id="88069" name="AutoShape 5"/>
            <p:cNvSpPr>
              <a:spLocks noChangeArrowheads="1"/>
            </p:cNvSpPr>
            <p:nvPr/>
          </p:nvSpPr>
          <p:spPr bwMode="auto">
            <a:xfrm>
              <a:off x="76200" y="3352800"/>
              <a:ext cx="3581400" cy="205740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/>
                      </a:gs>
                      <a:gs pos="100000">
                        <a:srgbClr val="99CCFF">
                          <a:gamma/>
                          <a:tint val="27451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latin typeface="Verdana" charset="0"/>
                <a:cs typeface="+mn-cs"/>
              </a:endParaRPr>
            </a:p>
          </p:txBody>
        </p:sp>
        <p:sp>
          <p:nvSpPr>
            <p:cNvPr id="88070" name="Text Box 6"/>
            <p:cNvSpPr txBox="1">
              <a:spLocks noChangeArrowheads="1"/>
            </p:cNvSpPr>
            <p:nvPr/>
          </p:nvSpPr>
          <p:spPr bwMode="auto">
            <a:xfrm>
              <a:off x="76200" y="3429000"/>
              <a:ext cx="3581400" cy="1754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342900" indent="-342900" algn="l" eaLnBrk="0" hangingPunct="0">
                <a:buFont typeface="Arial"/>
                <a:buChar char="•"/>
                <a:defRPr/>
              </a:pPr>
              <a:r>
                <a:rPr lang="en-US" dirty="0" smtClean="0">
                  <a:solidFill>
                    <a:srgbClr val="000000"/>
                  </a:solidFill>
                  <a:cs typeface="+mn-cs"/>
                </a:rPr>
                <a:t>Remove </a:t>
              </a:r>
              <a:r>
                <a:rPr lang="en-US" dirty="0">
                  <a:solidFill>
                    <a:srgbClr val="000000"/>
                  </a:solidFill>
                  <a:cs typeface="+mn-cs"/>
                </a:rPr>
                <a:t>brands whose major comments are non-</a:t>
              </a:r>
              <a:r>
                <a:rPr lang="en-US" dirty="0" smtClean="0">
                  <a:solidFill>
                    <a:srgbClr val="000000"/>
                  </a:solidFill>
                  <a:cs typeface="+mn-cs"/>
                </a:rPr>
                <a:t>English (language identification).</a:t>
              </a:r>
            </a:p>
            <a:p>
              <a:pPr algn="l" eaLnBrk="0" hangingPunct="0"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  <a:p>
              <a:pPr marL="342900" indent="-342900" algn="l" eaLnBrk="0" hangingPunct="0">
                <a:buFont typeface="Arial"/>
                <a:buChar char="•"/>
                <a:defRPr/>
              </a:pPr>
              <a:r>
                <a:rPr lang="en-US" dirty="0">
                  <a:solidFill>
                    <a:srgbClr val="000000"/>
                  </a:solidFill>
                  <a:cs typeface="+mn-cs"/>
                </a:rPr>
                <a:t>Remove users who have less than 5 </a:t>
              </a:r>
              <a:r>
                <a:rPr lang="en-US" dirty="0" smtClean="0">
                  <a:solidFill>
                    <a:srgbClr val="000000"/>
                  </a:solidFill>
                  <a:cs typeface="+mn-cs"/>
                </a:rPr>
                <a:t>actions across brands.</a:t>
              </a: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8071" name="Freeform 7"/>
            <p:cNvSpPr>
              <a:spLocks/>
            </p:cNvSpPr>
            <p:nvPr/>
          </p:nvSpPr>
          <p:spPr bwMode="gray">
            <a:xfrm>
              <a:off x="3516312" y="3255963"/>
              <a:ext cx="903288" cy="1241425"/>
            </a:xfrm>
            <a:custGeom>
              <a:avLst/>
              <a:gdLst>
                <a:gd name="T0" fmla="*/ 580 w 580"/>
                <a:gd name="T1" fmla="*/ 0 h 798"/>
                <a:gd name="T2" fmla="*/ 578 w 580"/>
                <a:gd name="T3" fmla="*/ 90 h 798"/>
                <a:gd name="T4" fmla="*/ 568 w 580"/>
                <a:gd name="T5" fmla="*/ 174 h 798"/>
                <a:gd name="T6" fmla="*/ 552 w 580"/>
                <a:gd name="T7" fmla="*/ 252 h 798"/>
                <a:gd name="T8" fmla="*/ 526 w 580"/>
                <a:gd name="T9" fmla="*/ 324 h 798"/>
                <a:gd name="T10" fmla="*/ 494 w 580"/>
                <a:gd name="T11" fmla="*/ 390 h 798"/>
                <a:gd name="T12" fmla="*/ 452 w 580"/>
                <a:gd name="T13" fmla="*/ 450 h 798"/>
                <a:gd name="T14" fmla="*/ 402 w 580"/>
                <a:gd name="T15" fmla="*/ 508 h 798"/>
                <a:gd name="T16" fmla="*/ 342 w 580"/>
                <a:gd name="T17" fmla="*/ 560 h 798"/>
                <a:gd name="T18" fmla="*/ 270 w 580"/>
                <a:gd name="T19" fmla="*/ 610 h 798"/>
                <a:gd name="T20" fmla="*/ 188 w 580"/>
                <a:gd name="T21" fmla="*/ 656 h 798"/>
                <a:gd name="T22" fmla="*/ 188 w 580"/>
                <a:gd name="T23" fmla="*/ 798 h 798"/>
                <a:gd name="T24" fmla="*/ 0 w 580"/>
                <a:gd name="T25" fmla="*/ 514 h 798"/>
                <a:gd name="T26" fmla="*/ 188 w 580"/>
                <a:gd name="T27" fmla="*/ 230 h 798"/>
                <a:gd name="T28" fmla="*/ 188 w 580"/>
                <a:gd name="T29" fmla="*/ 372 h 798"/>
                <a:gd name="T30" fmla="*/ 224 w 580"/>
                <a:gd name="T31" fmla="*/ 368 h 798"/>
                <a:gd name="T32" fmla="*/ 264 w 580"/>
                <a:gd name="T33" fmla="*/ 356 h 798"/>
                <a:gd name="T34" fmla="*/ 306 w 580"/>
                <a:gd name="T35" fmla="*/ 336 h 798"/>
                <a:gd name="T36" fmla="*/ 348 w 580"/>
                <a:gd name="T37" fmla="*/ 310 h 798"/>
                <a:gd name="T38" fmla="*/ 392 w 580"/>
                <a:gd name="T39" fmla="*/ 280 h 798"/>
                <a:gd name="T40" fmla="*/ 432 w 580"/>
                <a:gd name="T41" fmla="*/ 246 h 798"/>
                <a:gd name="T42" fmla="*/ 472 w 580"/>
                <a:gd name="T43" fmla="*/ 208 h 798"/>
                <a:gd name="T44" fmla="*/ 506 w 580"/>
                <a:gd name="T45" fmla="*/ 166 h 798"/>
                <a:gd name="T46" fmla="*/ 536 w 580"/>
                <a:gd name="T47" fmla="*/ 124 h 798"/>
                <a:gd name="T48" fmla="*/ 558 w 580"/>
                <a:gd name="T49" fmla="*/ 82 h 798"/>
                <a:gd name="T50" fmla="*/ 574 w 580"/>
                <a:gd name="T51" fmla="*/ 40 h 798"/>
                <a:gd name="T52" fmla="*/ 578 w 580"/>
                <a:gd name="T53" fmla="*/ 0 h 798"/>
                <a:gd name="T54" fmla="*/ 580 w 580"/>
                <a:gd name="T55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63529"/>
                    <a:invGamma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A06C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246" name="AutoShape 8"/>
            <p:cNvSpPr>
              <a:spLocks noChangeAspect="1" noChangeArrowheads="1" noTextEdit="1"/>
            </p:cNvSpPr>
            <p:nvPr/>
          </p:nvSpPr>
          <p:spPr bwMode="gray">
            <a:xfrm flipH="1">
              <a:off x="4868863" y="3252788"/>
              <a:ext cx="909637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073" name="Freeform 9"/>
            <p:cNvSpPr>
              <a:spLocks/>
            </p:cNvSpPr>
            <p:nvPr/>
          </p:nvSpPr>
          <p:spPr bwMode="gray">
            <a:xfrm flipH="1">
              <a:off x="4724400" y="3228300"/>
              <a:ext cx="903287" cy="1241425"/>
            </a:xfrm>
            <a:custGeom>
              <a:avLst/>
              <a:gdLst>
                <a:gd name="T0" fmla="*/ 580 w 580"/>
                <a:gd name="T1" fmla="*/ 0 h 798"/>
                <a:gd name="T2" fmla="*/ 578 w 580"/>
                <a:gd name="T3" fmla="*/ 90 h 798"/>
                <a:gd name="T4" fmla="*/ 568 w 580"/>
                <a:gd name="T5" fmla="*/ 174 h 798"/>
                <a:gd name="T6" fmla="*/ 552 w 580"/>
                <a:gd name="T7" fmla="*/ 252 h 798"/>
                <a:gd name="T8" fmla="*/ 526 w 580"/>
                <a:gd name="T9" fmla="*/ 324 h 798"/>
                <a:gd name="T10" fmla="*/ 494 w 580"/>
                <a:gd name="T11" fmla="*/ 390 h 798"/>
                <a:gd name="T12" fmla="*/ 452 w 580"/>
                <a:gd name="T13" fmla="*/ 450 h 798"/>
                <a:gd name="T14" fmla="*/ 402 w 580"/>
                <a:gd name="T15" fmla="*/ 508 h 798"/>
                <a:gd name="T16" fmla="*/ 342 w 580"/>
                <a:gd name="T17" fmla="*/ 560 h 798"/>
                <a:gd name="T18" fmla="*/ 270 w 580"/>
                <a:gd name="T19" fmla="*/ 610 h 798"/>
                <a:gd name="T20" fmla="*/ 188 w 580"/>
                <a:gd name="T21" fmla="*/ 656 h 798"/>
                <a:gd name="T22" fmla="*/ 188 w 580"/>
                <a:gd name="T23" fmla="*/ 798 h 798"/>
                <a:gd name="T24" fmla="*/ 0 w 580"/>
                <a:gd name="T25" fmla="*/ 514 h 798"/>
                <a:gd name="T26" fmla="*/ 188 w 580"/>
                <a:gd name="T27" fmla="*/ 230 h 798"/>
                <a:gd name="T28" fmla="*/ 188 w 580"/>
                <a:gd name="T29" fmla="*/ 372 h 798"/>
                <a:gd name="T30" fmla="*/ 224 w 580"/>
                <a:gd name="T31" fmla="*/ 368 h 798"/>
                <a:gd name="T32" fmla="*/ 264 w 580"/>
                <a:gd name="T33" fmla="*/ 356 h 798"/>
                <a:gd name="T34" fmla="*/ 306 w 580"/>
                <a:gd name="T35" fmla="*/ 336 h 798"/>
                <a:gd name="T36" fmla="*/ 348 w 580"/>
                <a:gd name="T37" fmla="*/ 310 h 798"/>
                <a:gd name="T38" fmla="*/ 392 w 580"/>
                <a:gd name="T39" fmla="*/ 280 h 798"/>
                <a:gd name="T40" fmla="*/ 432 w 580"/>
                <a:gd name="T41" fmla="*/ 246 h 798"/>
                <a:gd name="T42" fmla="*/ 472 w 580"/>
                <a:gd name="T43" fmla="*/ 208 h 798"/>
                <a:gd name="T44" fmla="*/ 506 w 580"/>
                <a:gd name="T45" fmla="*/ 166 h 798"/>
                <a:gd name="T46" fmla="*/ 536 w 580"/>
                <a:gd name="T47" fmla="*/ 124 h 798"/>
                <a:gd name="T48" fmla="*/ 558 w 580"/>
                <a:gd name="T49" fmla="*/ 82 h 798"/>
                <a:gd name="T50" fmla="*/ 574 w 580"/>
                <a:gd name="T51" fmla="*/ 40 h 798"/>
                <a:gd name="T52" fmla="*/ 578 w 580"/>
                <a:gd name="T53" fmla="*/ 0 h 798"/>
                <a:gd name="T54" fmla="*/ 580 w 580"/>
                <a:gd name="T55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31765"/>
                    <a:invGamma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A06C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10248" name="Group 10"/>
            <p:cNvGrpSpPr>
              <a:grpSpLocks/>
            </p:cNvGrpSpPr>
            <p:nvPr/>
          </p:nvGrpSpPr>
          <p:grpSpPr bwMode="auto">
            <a:xfrm>
              <a:off x="3048000" y="1628775"/>
              <a:ext cx="2998788" cy="1601788"/>
              <a:chOff x="1997" y="1314"/>
              <a:chExt cx="1889" cy="1009"/>
            </a:xfrm>
          </p:grpSpPr>
          <p:grpSp>
            <p:nvGrpSpPr>
              <p:cNvPr id="10251" name="Group 11"/>
              <p:cNvGrpSpPr>
                <a:grpSpLocks/>
              </p:cNvGrpSpPr>
              <p:nvPr/>
            </p:nvGrpSpPr>
            <p:grpSpPr bwMode="auto">
              <a:xfrm>
                <a:off x="1997" y="1404"/>
                <a:ext cx="1889" cy="919"/>
                <a:chOff x="1973" y="1027"/>
                <a:chExt cx="1926" cy="937"/>
              </a:xfrm>
            </p:grpSpPr>
            <p:sp>
              <p:nvSpPr>
                <p:cNvPr id="88076" name="Oval 12"/>
                <p:cNvSpPr>
                  <a:spLocks noChangeArrowheads="1"/>
                </p:cNvSpPr>
                <p:nvPr/>
              </p:nvSpPr>
              <p:spPr bwMode="gray">
                <a:xfrm>
                  <a:off x="1994" y="1057"/>
                  <a:ext cx="1905" cy="90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48627"/>
                        <a:invGamma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88077" name="Oval 13"/>
                <p:cNvSpPr>
                  <a:spLocks noChangeArrowheads="1"/>
                </p:cNvSpPr>
                <p:nvPr/>
              </p:nvSpPr>
              <p:spPr bwMode="gray">
                <a:xfrm>
                  <a:off x="1973" y="1027"/>
                  <a:ext cx="1905" cy="90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44314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sp>
            <p:nvSpPr>
              <p:cNvPr id="88078" name="Oval 14"/>
              <p:cNvSpPr>
                <a:spLocks noChangeArrowheads="1"/>
              </p:cNvSpPr>
              <p:nvPr/>
            </p:nvSpPr>
            <p:spPr bwMode="gray">
              <a:xfrm>
                <a:off x="2086" y="1314"/>
                <a:ext cx="1691" cy="845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8079" name="Oval 15"/>
              <p:cNvSpPr>
                <a:spLocks noChangeArrowheads="1"/>
              </p:cNvSpPr>
              <p:nvPr/>
            </p:nvSpPr>
            <p:spPr bwMode="gray">
              <a:xfrm>
                <a:off x="2108" y="1319"/>
                <a:ext cx="1650" cy="82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34902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8080" name="Oval 16"/>
              <p:cNvSpPr>
                <a:spLocks noChangeArrowheads="1"/>
              </p:cNvSpPr>
              <p:nvPr/>
            </p:nvSpPr>
            <p:spPr bwMode="gray">
              <a:xfrm>
                <a:off x="2125" y="1327"/>
                <a:ext cx="1570" cy="77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79216"/>
                      <a:invGamma/>
                    </a:schemeClr>
                  </a:gs>
                  <a:gs pos="100000">
                    <a:schemeClr val="accent1">
                      <a:alpha val="48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8081" name="Oval 17"/>
              <p:cNvSpPr>
                <a:spLocks noChangeArrowheads="1"/>
              </p:cNvSpPr>
              <p:nvPr/>
            </p:nvSpPr>
            <p:spPr bwMode="gray">
              <a:xfrm>
                <a:off x="2208" y="1344"/>
                <a:ext cx="1382" cy="62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>
                      <a:alpha val="38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88082" name="Text Box 18"/>
            <p:cNvSpPr txBox="1">
              <a:spLocks noChangeArrowheads="1"/>
            </p:cNvSpPr>
            <p:nvPr/>
          </p:nvSpPr>
          <p:spPr bwMode="auto">
            <a:xfrm>
              <a:off x="3698875" y="1752600"/>
              <a:ext cx="16033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 b="1" dirty="0">
                  <a:cs typeface="+mn-cs"/>
                </a:rPr>
                <a:t>Two-step</a:t>
              </a:r>
            </a:p>
            <a:p>
              <a:pPr eaLnBrk="0" hangingPunct="0">
                <a:defRPr/>
              </a:pPr>
              <a:r>
                <a:rPr lang="en-US" sz="2400" b="1" dirty="0">
                  <a:cs typeface="+mn-cs"/>
                </a:rPr>
                <a:t>cleansing</a:t>
              </a:r>
            </a:p>
          </p:txBody>
        </p:sp>
        <p:sp>
          <p:nvSpPr>
            <p:cNvPr id="88083" name="Text Box 19"/>
            <p:cNvSpPr txBox="1">
              <a:spLocks noChangeArrowheads="1"/>
            </p:cNvSpPr>
            <p:nvPr/>
          </p:nvSpPr>
          <p:spPr bwMode="auto">
            <a:xfrm>
              <a:off x="5486400" y="3552825"/>
              <a:ext cx="35814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285750" indent="-285750" algn="l" eaLnBrk="0" hangingPunct="0">
                <a:buFont typeface="Arial"/>
                <a:buChar char="•"/>
                <a:defRPr/>
              </a:pPr>
              <a:r>
                <a:rPr lang="en-US" dirty="0">
                  <a:solidFill>
                    <a:srgbClr val="000000"/>
                  </a:solidFill>
                  <a:cs typeface="+mn-cs"/>
                </a:rPr>
                <a:t>Remove </a:t>
              </a:r>
              <a:r>
                <a:rPr lang="en-US" dirty="0" smtClean="0">
                  <a:solidFill>
                    <a:srgbClr val="000000"/>
                  </a:solidFill>
                  <a:cs typeface="+mn-cs"/>
                </a:rPr>
                <a:t>“spam” </a:t>
              </a:r>
              <a:r>
                <a:rPr lang="en-US" dirty="0">
                  <a:solidFill>
                    <a:srgbClr val="000000"/>
                  </a:solidFill>
                  <a:cs typeface="+mn-cs"/>
                </a:rPr>
                <a:t>/ suspicious users and their corresponding </a:t>
              </a:r>
              <a:r>
                <a:rPr lang="en-US" dirty="0" smtClean="0">
                  <a:solidFill>
                    <a:srgbClr val="000000"/>
                  </a:solidFill>
                  <a:cs typeface="+mn-cs"/>
                </a:rPr>
                <a:t>actions.</a:t>
              </a: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 smtClean="0">
                <a:cs typeface="+mj-cs"/>
              </a:rPr>
              <a:t>“Spam” </a:t>
            </a:r>
            <a:r>
              <a:rPr lang="en-US" sz="3200" dirty="0" smtClean="0">
                <a:cs typeface="+mj-cs"/>
              </a:rPr>
              <a:t>user detection</a:t>
            </a:r>
            <a:endParaRPr lang="en-US" sz="1800" dirty="0" smtClean="0">
              <a:cs typeface="+mj-cs"/>
            </a:endParaRPr>
          </a:p>
        </p:txBody>
      </p:sp>
      <p:sp>
        <p:nvSpPr>
          <p:cNvPr id="107523" name="Line 3"/>
          <p:cNvSpPr>
            <a:spLocks noChangeShapeType="1"/>
          </p:cNvSpPr>
          <p:nvPr/>
        </p:nvSpPr>
        <p:spPr bwMode="gray">
          <a:xfrm flipH="1">
            <a:off x="0" y="5622925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7524" name="Line 4"/>
          <p:cNvSpPr>
            <a:spLocks noChangeShapeType="1"/>
          </p:cNvSpPr>
          <p:nvPr/>
        </p:nvSpPr>
        <p:spPr bwMode="gray">
          <a:xfrm flipH="1">
            <a:off x="0" y="4783138"/>
            <a:ext cx="419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7525" name="Line 5"/>
          <p:cNvSpPr>
            <a:spLocks noChangeShapeType="1"/>
          </p:cNvSpPr>
          <p:nvPr/>
        </p:nvSpPr>
        <p:spPr bwMode="gray">
          <a:xfrm flipH="1">
            <a:off x="0" y="3952875"/>
            <a:ext cx="502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7526" name="Line 6"/>
          <p:cNvSpPr>
            <a:spLocks noChangeShapeType="1"/>
          </p:cNvSpPr>
          <p:nvPr/>
        </p:nvSpPr>
        <p:spPr bwMode="gray">
          <a:xfrm flipH="1">
            <a:off x="0" y="3124200"/>
            <a:ext cx="586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7527" name="Line 7"/>
          <p:cNvSpPr>
            <a:spLocks noChangeShapeType="1"/>
          </p:cNvSpPr>
          <p:nvPr/>
        </p:nvSpPr>
        <p:spPr bwMode="gray">
          <a:xfrm flipH="1" flipV="1">
            <a:off x="0" y="2282825"/>
            <a:ext cx="662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7528" name="Line 8"/>
          <p:cNvSpPr>
            <a:spLocks noChangeShapeType="1"/>
          </p:cNvSpPr>
          <p:nvPr/>
        </p:nvSpPr>
        <p:spPr bwMode="gray">
          <a:xfrm>
            <a:off x="152400" y="2276475"/>
            <a:ext cx="0" cy="871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7529" name="Line 9"/>
          <p:cNvSpPr>
            <a:spLocks noChangeShapeType="1"/>
          </p:cNvSpPr>
          <p:nvPr/>
        </p:nvSpPr>
        <p:spPr bwMode="gray">
          <a:xfrm>
            <a:off x="152400" y="3148013"/>
            <a:ext cx="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7530" name="Line 10"/>
          <p:cNvSpPr>
            <a:spLocks noChangeShapeType="1"/>
          </p:cNvSpPr>
          <p:nvPr/>
        </p:nvSpPr>
        <p:spPr bwMode="gray">
          <a:xfrm>
            <a:off x="152400" y="3965575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7531" name="Line 11"/>
          <p:cNvSpPr>
            <a:spLocks noChangeShapeType="1"/>
          </p:cNvSpPr>
          <p:nvPr/>
        </p:nvSpPr>
        <p:spPr bwMode="gray">
          <a:xfrm>
            <a:off x="152400" y="4783138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7532" name="Text Box 12"/>
          <p:cNvSpPr txBox="1">
            <a:spLocks noChangeArrowheads="1"/>
          </p:cNvSpPr>
          <p:nvPr/>
        </p:nvSpPr>
        <p:spPr bwMode="gray">
          <a:xfrm>
            <a:off x="153988" y="2438400"/>
            <a:ext cx="44529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1400" dirty="0">
                <a:solidFill>
                  <a:schemeClr val="tx2"/>
                </a:solidFill>
                <a:latin typeface="Verdana" charset="0"/>
                <a:cs typeface="+mn-cs"/>
              </a:rPr>
              <a:t>Users (except the brand administrator) who </a:t>
            </a:r>
          </a:p>
          <a:p>
            <a:pPr algn="l" eaLnBrk="0" hangingPunct="0">
              <a:defRPr/>
            </a:pPr>
            <a:r>
              <a:rPr lang="en-US" sz="1400" dirty="0">
                <a:solidFill>
                  <a:schemeClr val="tx2"/>
                </a:solidFill>
                <a:latin typeface="Verdana" charset="0"/>
                <a:cs typeface="+mn-cs"/>
              </a:rPr>
              <a:t>comment or like almost all posts (e.g., &gt; </a:t>
            </a:r>
            <a:r>
              <a:rPr lang="en-US" sz="1400" dirty="0" smtClean="0">
                <a:solidFill>
                  <a:schemeClr val="tx2"/>
                </a:solidFill>
                <a:latin typeface="Verdana" charset="0"/>
                <a:cs typeface="+mn-cs"/>
              </a:rPr>
              <a:t>90%</a:t>
            </a:r>
            <a:r>
              <a:rPr lang="en-US" sz="1400" dirty="0">
                <a:solidFill>
                  <a:schemeClr val="tx2"/>
                </a:solidFill>
                <a:latin typeface="Verdana" charset="0"/>
                <a:cs typeface="+mn-cs"/>
              </a:rPr>
              <a:t>)</a:t>
            </a:r>
          </a:p>
        </p:txBody>
      </p:sp>
      <p:sp>
        <p:nvSpPr>
          <p:cNvPr id="107533" name="Text Box 13"/>
          <p:cNvSpPr txBox="1">
            <a:spLocks noChangeArrowheads="1"/>
          </p:cNvSpPr>
          <p:nvPr/>
        </p:nvSpPr>
        <p:spPr bwMode="gray">
          <a:xfrm>
            <a:off x="153988" y="3200400"/>
            <a:ext cx="4241800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1400" dirty="0">
                <a:solidFill>
                  <a:schemeClr val="tx2"/>
                </a:solidFill>
                <a:latin typeface="Verdana" charset="0"/>
                <a:cs typeface="+mn-cs"/>
              </a:rPr>
              <a:t>Users who make many duplicated comments</a:t>
            </a:r>
          </a:p>
          <a:p>
            <a:pPr algn="l" eaLnBrk="0" hangingPunct="0">
              <a:defRPr/>
            </a:pPr>
            <a:r>
              <a:rPr lang="en-US" sz="1400" dirty="0">
                <a:solidFill>
                  <a:schemeClr val="tx2"/>
                </a:solidFill>
                <a:latin typeface="Verdana" charset="0"/>
                <a:cs typeface="+mn-cs"/>
              </a:rPr>
              <a:t>and those comments contain URLs which</a:t>
            </a:r>
          </a:p>
          <a:p>
            <a:pPr algn="l" eaLnBrk="0" hangingPunct="0">
              <a:defRPr/>
            </a:pPr>
            <a:r>
              <a:rPr lang="en-US" sz="1400" dirty="0">
                <a:solidFill>
                  <a:schemeClr val="tx2"/>
                </a:solidFill>
                <a:latin typeface="Verdana" charset="0"/>
                <a:cs typeface="+mn-cs"/>
              </a:rPr>
              <a:t>direct to phishing pages</a:t>
            </a:r>
          </a:p>
        </p:txBody>
      </p:sp>
      <p:sp>
        <p:nvSpPr>
          <p:cNvPr id="107534" name="Text Box 14"/>
          <p:cNvSpPr txBox="1">
            <a:spLocks noChangeArrowheads="1"/>
          </p:cNvSpPr>
          <p:nvPr/>
        </p:nvSpPr>
        <p:spPr bwMode="gray">
          <a:xfrm>
            <a:off x="153988" y="4129088"/>
            <a:ext cx="32757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1400" dirty="0">
                <a:solidFill>
                  <a:schemeClr val="tx2"/>
                </a:solidFill>
                <a:latin typeface="Verdana" charset="0"/>
                <a:cs typeface="+mn-cs"/>
              </a:rPr>
              <a:t>Users who likes posts </a:t>
            </a:r>
            <a:r>
              <a:rPr lang="en-US" sz="1400" dirty="0" smtClean="0">
                <a:solidFill>
                  <a:schemeClr val="tx2"/>
                </a:solidFill>
                <a:latin typeface="Verdana" charset="0"/>
                <a:cs typeface="+mn-cs"/>
              </a:rPr>
              <a:t>on an </a:t>
            </a:r>
            <a:endParaRPr lang="en-US" sz="1400" dirty="0">
              <a:solidFill>
                <a:schemeClr val="tx2"/>
              </a:solidFill>
              <a:latin typeface="Verdana" charset="0"/>
              <a:cs typeface="+mn-cs"/>
            </a:endParaRPr>
          </a:p>
          <a:p>
            <a:pPr algn="l" eaLnBrk="0" hangingPunct="0">
              <a:defRPr/>
            </a:pPr>
            <a:r>
              <a:rPr lang="en-US" sz="1400" dirty="0">
                <a:solidFill>
                  <a:schemeClr val="tx2"/>
                </a:solidFill>
                <a:latin typeface="Verdana" charset="0"/>
                <a:cs typeface="+mn-cs"/>
              </a:rPr>
              <a:t>extremely large </a:t>
            </a:r>
            <a:r>
              <a:rPr lang="en-US" sz="1400" dirty="0" smtClean="0">
                <a:solidFill>
                  <a:schemeClr val="tx2"/>
                </a:solidFill>
                <a:latin typeface="Verdana" charset="0"/>
                <a:cs typeface="+mn-cs"/>
              </a:rPr>
              <a:t>number of </a:t>
            </a:r>
            <a:r>
              <a:rPr lang="en-US" sz="1400" dirty="0">
                <a:solidFill>
                  <a:schemeClr val="tx2"/>
                </a:solidFill>
                <a:latin typeface="Verdana" charset="0"/>
                <a:cs typeface="+mn-cs"/>
              </a:rPr>
              <a:t>brands </a:t>
            </a:r>
          </a:p>
        </p:txBody>
      </p:sp>
      <p:sp>
        <p:nvSpPr>
          <p:cNvPr id="107535" name="Text Box 15"/>
          <p:cNvSpPr txBox="1">
            <a:spLocks noChangeArrowheads="1"/>
          </p:cNvSpPr>
          <p:nvPr/>
        </p:nvSpPr>
        <p:spPr bwMode="gray">
          <a:xfrm>
            <a:off x="153988" y="4935538"/>
            <a:ext cx="32750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1400" dirty="0">
                <a:solidFill>
                  <a:schemeClr val="tx2"/>
                </a:solidFill>
                <a:latin typeface="Verdana" charset="0"/>
                <a:cs typeface="+mn-cs"/>
              </a:rPr>
              <a:t>Users who have comments on an</a:t>
            </a:r>
          </a:p>
          <a:p>
            <a:pPr algn="l" eaLnBrk="0" hangingPunct="0">
              <a:defRPr/>
            </a:pPr>
            <a:r>
              <a:rPr lang="en-US" sz="1400" dirty="0">
                <a:solidFill>
                  <a:schemeClr val="tx2"/>
                </a:solidFill>
                <a:latin typeface="Verdana" charset="0"/>
                <a:cs typeface="+mn-cs"/>
              </a:rPr>
              <a:t>extremely large </a:t>
            </a:r>
            <a:r>
              <a:rPr lang="en-US" sz="1400" dirty="0" smtClean="0">
                <a:solidFill>
                  <a:schemeClr val="tx2"/>
                </a:solidFill>
                <a:latin typeface="Verdana" charset="0"/>
                <a:cs typeface="+mn-cs"/>
              </a:rPr>
              <a:t>number of </a:t>
            </a:r>
            <a:r>
              <a:rPr lang="en-US" sz="1400" dirty="0">
                <a:solidFill>
                  <a:schemeClr val="tx2"/>
                </a:solidFill>
                <a:latin typeface="Verdana" charset="0"/>
                <a:cs typeface="+mn-cs"/>
              </a:rPr>
              <a:t>brands</a:t>
            </a:r>
          </a:p>
        </p:txBody>
      </p:sp>
      <p:grpSp>
        <p:nvGrpSpPr>
          <p:cNvPr id="11279" name="Group 16"/>
          <p:cNvGrpSpPr>
            <a:grpSpLocks/>
          </p:cNvGrpSpPr>
          <p:nvPr/>
        </p:nvGrpSpPr>
        <p:grpSpPr bwMode="auto">
          <a:xfrm>
            <a:off x="3317875" y="2286000"/>
            <a:ext cx="5826125" cy="3343275"/>
            <a:chOff x="1514" y="1446"/>
            <a:chExt cx="3670" cy="2106"/>
          </a:xfrm>
        </p:grpSpPr>
        <p:sp>
          <p:nvSpPr>
            <p:cNvPr id="107537" name="Freeform 17"/>
            <p:cNvSpPr>
              <a:spLocks/>
            </p:cNvSpPr>
            <p:nvPr/>
          </p:nvSpPr>
          <p:spPr bwMode="gray">
            <a:xfrm>
              <a:off x="4817" y="1446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281" name="Freeform 18"/>
            <p:cNvSpPr>
              <a:spLocks/>
            </p:cNvSpPr>
            <p:nvPr/>
          </p:nvSpPr>
          <p:spPr bwMode="gray">
            <a:xfrm>
              <a:off x="3078" y="1446"/>
              <a:ext cx="2106" cy="341"/>
            </a:xfrm>
            <a:custGeom>
              <a:avLst/>
              <a:gdLst>
                <a:gd name="T0" fmla="*/ 1743 w 1786"/>
                <a:gd name="T1" fmla="*/ 341 h 284"/>
                <a:gd name="T2" fmla="*/ 0 w 1786"/>
                <a:gd name="T3" fmla="*/ 341 h 284"/>
                <a:gd name="T4" fmla="*/ 526 w 1786"/>
                <a:gd name="T5" fmla="*/ 0 h 284"/>
                <a:gd name="T6" fmla="*/ 2106 w 1786"/>
                <a:gd name="T7" fmla="*/ 0 h 284"/>
                <a:gd name="T8" fmla="*/ 1743 w 1786"/>
                <a:gd name="T9" fmla="*/ 341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39" name="Freeform 19"/>
            <p:cNvSpPr>
              <a:spLocks/>
            </p:cNvSpPr>
            <p:nvPr/>
          </p:nvSpPr>
          <p:spPr bwMode="gray">
            <a:xfrm>
              <a:off x="4452" y="1970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283" name="Freeform 20"/>
            <p:cNvSpPr>
              <a:spLocks/>
            </p:cNvSpPr>
            <p:nvPr/>
          </p:nvSpPr>
          <p:spPr bwMode="gray">
            <a:xfrm>
              <a:off x="2555" y="1970"/>
              <a:ext cx="2264" cy="340"/>
            </a:xfrm>
            <a:custGeom>
              <a:avLst/>
              <a:gdLst>
                <a:gd name="T0" fmla="*/ 1901 w 1920"/>
                <a:gd name="T1" fmla="*/ 340 h 284"/>
                <a:gd name="T2" fmla="*/ 0 w 1920"/>
                <a:gd name="T3" fmla="*/ 340 h 284"/>
                <a:gd name="T4" fmla="*/ 526 w 1920"/>
                <a:gd name="T5" fmla="*/ 0 h 284"/>
                <a:gd name="T6" fmla="*/ 2264 w 1920"/>
                <a:gd name="T7" fmla="*/ 0 h 284"/>
                <a:gd name="T8" fmla="*/ 1901 w 1920"/>
                <a:gd name="T9" fmla="*/ 340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41" name="Freeform 21"/>
            <p:cNvSpPr>
              <a:spLocks/>
            </p:cNvSpPr>
            <p:nvPr/>
          </p:nvSpPr>
          <p:spPr bwMode="gray">
            <a:xfrm>
              <a:off x="4086" y="2494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7542" name="Freeform 22"/>
            <p:cNvSpPr>
              <a:spLocks/>
            </p:cNvSpPr>
            <p:nvPr/>
          </p:nvSpPr>
          <p:spPr bwMode="gray">
            <a:xfrm>
              <a:off x="3722" y="3019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286" name="Freeform 23"/>
            <p:cNvSpPr>
              <a:spLocks/>
            </p:cNvSpPr>
            <p:nvPr/>
          </p:nvSpPr>
          <p:spPr bwMode="gray">
            <a:xfrm>
              <a:off x="1515" y="3022"/>
              <a:ext cx="2571" cy="340"/>
            </a:xfrm>
            <a:custGeom>
              <a:avLst/>
              <a:gdLst>
                <a:gd name="T0" fmla="*/ 2208 w 2180"/>
                <a:gd name="T1" fmla="*/ 340 h 284"/>
                <a:gd name="T2" fmla="*/ 0 w 2180"/>
                <a:gd name="T3" fmla="*/ 340 h 284"/>
                <a:gd name="T4" fmla="*/ 526 w 2180"/>
                <a:gd name="T5" fmla="*/ 0 h 284"/>
                <a:gd name="T6" fmla="*/ 2571 w 2180"/>
                <a:gd name="T7" fmla="*/ 0 h 284"/>
                <a:gd name="T8" fmla="*/ 2208 w 2180"/>
                <a:gd name="T9" fmla="*/ 340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7" name="Freeform 24"/>
            <p:cNvSpPr>
              <a:spLocks/>
            </p:cNvSpPr>
            <p:nvPr/>
          </p:nvSpPr>
          <p:spPr bwMode="gray">
            <a:xfrm>
              <a:off x="1888" y="1543"/>
              <a:ext cx="1158" cy="1715"/>
            </a:xfrm>
            <a:custGeom>
              <a:avLst/>
              <a:gdLst>
                <a:gd name="T0" fmla="*/ 8 w 1824"/>
                <a:gd name="T1" fmla="*/ 1596 h 2648"/>
                <a:gd name="T2" fmla="*/ 36 w 1824"/>
                <a:gd name="T3" fmla="*/ 1373 h 2648"/>
                <a:gd name="T4" fmla="*/ 79 w 1824"/>
                <a:gd name="T5" fmla="*/ 1171 h 2648"/>
                <a:gd name="T6" fmla="*/ 135 w 1824"/>
                <a:gd name="T7" fmla="*/ 987 h 2648"/>
                <a:gd name="T8" fmla="*/ 201 w 1824"/>
                <a:gd name="T9" fmla="*/ 823 h 2648"/>
                <a:gd name="T10" fmla="*/ 273 w 1824"/>
                <a:gd name="T11" fmla="*/ 676 h 2648"/>
                <a:gd name="T12" fmla="*/ 349 w 1824"/>
                <a:gd name="T13" fmla="*/ 548 h 2648"/>
                <a:gd name="T14" fmla="*/ 427 w 1824"/>
                <a:gd name="T15" fmla="*/ 437 h 2648"/>
                <a:gd name="T16" fmla="*/ 503 w 1824"/>
                <a:gd name="T17" fmla="*/ 342 h 2648"/>
                <a:gd name="T18" fmla="*/ 575 w 1824"/>
                <a:gd name="T19" fmla="*/ 264 h 2648"/>
                <a:gd name="T20" fmla="*/ 641 w 1824"/>
                <a:gd name="T21" fmla="*/ 201 h 2648"/>
                <a:gd name="T22" fmla="*/ 696 w 1824"/>
                <a:gd name="T23" fmla="*/ 153 h 2648"/>
                <a:gd name="T24" fmla="*/ 739 w 1824"/>
                <a:gd name="T25" fmla="*/ 119 h 2648"/>
                <a:gd name="T26" fmla="*/ 767 w 1824"/>
                <a:gd name="T27" fmla="*/ 100 h 2648"/>
                <a:gd name="T28" fmla="*/ 777 w 1824"/>
                <a:gd name="T29" fmla="*/ 93 h 2648"/>
                <a:gd name="T30" fmla="*/ 1097 w 1824"/>
                <a:gd name="T31" fmla="*/ 36 h 2648"/>
                <a:gd name="T32" fmla="*/ 995 w 1824"/>
                <a:gd name="T33" fmla="*/ 212 h 2648"/>
                <a:gd name="T34" fmla="*/ 987 w 1824"/>
                <a:gd name="T35" fmla="*/ 215 h 2648"/>
                <a:gd name="T36" fmla="*/ 961 w 1824"/>
                <a:gd name="T37" fmla="*/ 224 h 2648"/>
                <a:gd name="T38" fmla="*/ 922 w 1824"/>
                <a:gd name="T39" fmla="*/ 240 h 2648"/>
                <a:gd name="T40" fmla="*/ 870 w 1824"/>
                <a:gd name="T41" fmla="*/ 266 h 2648"/>
                <a:gd name="T42" fmla="*/ 806 w 1824"/>
                <a:gd name="T43" fmla="*/ 302 h 2648"/>
                <a:gd name="T44" fmla="*/ 735 w 1824"/>
                <a:gd name="T45" fmla="*/ 350 h 2648"/>
                <a:gd name="T46" fmla="*/ 656 w 1824"/>
                <a:gd name="T47" fmla="*/ 412 h 2648"/>
                <a:gd name="T48" fmla="*/ 574 w 1824"/>
                <a:gd name="T49" fmla="*/ 490 h 2648"/>
                <a:gd name="T50" fmla="*/ 489 w 1824"/>
                <a:gd name="T51" fmla="*/ 583 h 2648"/>
                <a:gd name="T52" fmla="*/ 401 w 1824"/>
                <a:gd name="T53" fmla="*/ 697 h 2648"/>
                <a:gd name="T54" fmla="*/ 316 w 1824"/>
                <a:gd name="T55" fmla="*/ 829 h 2648"/>
                <a:gd name="T56" fmla="*/ 235 w 1824"/>
                <a:gd name="T57" fmla="*/ 983 h 2648"/>
                <a:gd name="T58" fmla="*/ 157 w 1824"/>
                <a:gd name="T59" fmla="*/ 1161 h 2648"/>
                <a:gd name="T60" fmla="*/ 88 w 1824"/>
                <a:gd name="T61" fmla="*/ 1363 h 2648"/>
                <a:gd name="T62" fmla="*/ 27 w 1824"/>
                <a:gd name="T63" fmla="*/ 1591 h 26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gradFill rotWithShape="1">
              <a:gsLst>
                <a:gs pos="0">
                  <a:srgbClr val="D11364"/>
                </a:gs>
                <a:gs pos="100000">
                  <a:srgbClr val="61092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ACD69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45" name="Rectangle 25"/>
            <p:cNvSpPr>
              <a:spLocks noChangeArrowheads="1"/>
            </p:cNvSpPr>
            <p:nvPr/>
          </p:nvSpPr>
          <p:spPr bwMode="gray">
            <a:xfrm>
              <a:off x="3082" y="1787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shade val="72549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Verdana" charset="0"/>
                  <a:cs typeface="+mn-cs"/>
                </a:rPr>
                <a:t>Step IV</a:t>
              </a:r>
            </a:p>
          </p:txBody>
        </p:sp>
        <p:sp>
          <p:nvSpPr>
            <p:cNvPr id="107546" name="Rectangle 26"/>
            <p:cNvSpPr>
              <a:spLocks noChangeArrowheads="1"/>
            </p:cNvSpPr>
            <p:nvPr/>
          </p:nvSpPr>
          <p:spPr bwMode="gray">
            <a:xfrm>
              <a:off x="2556" y="2310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72549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Verdana" charset="0"/>
                  <a:cs typeface="+mn-cs"/>
                </a:rPr>
                <a:t>Step III</a:t>
              </a:r>
            </a:p>
          </p:txBody>
        </p:sp>
        <p:sp>
          <p:nvSpPr>
            <p:cNvPr id="11290" name="Freeform 27"/>
            <p:cNvSpPr>
              <a:spLocks/>
            </p:cNvSpPr>
            <p:nvPr/>
          </p:nvSpPr>
          <p:spPr bwMode="gray">
            <a:xfrm>
              <a:off x="2036" y="2494"/>
              <a:ext cx="2415" cy="343"/>
            </a:xfrm>
            <a:custGeom>
              <a:avLst/>
              <a:gdLst>
                <a:gd name="T0" fmla="*/ 2054 w 2048"/>
                <a:gd name="T1" fmla="*/ 343 h 286"/>
                <a:gd name="T2" fmla="*/ 0 w 2048"/>
                <a:gd name="T3" fmla="*/ 343 h 286"/>
                <a:gd name="T4" fmla="*/ 526 w 2048"/>
                <a:gd name="T5" fmla="*/ 0 h 286"/>
                <a:gd name="T6" fmla="*/ 2415 w 2048"/>
                <a:gd name="T7" fmla="*/ 0 h 286"/>
                <a:gd name="T8" fmla="*/ 2054 w 2048"/>
                <a:gd name="T9" fmla="*/ 343 h 2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48" name="Rectangle 28"/>
            <p:cNvSpPr>
              <a:spLocks noChangeArrowheads="1"/>
            </p:cNvSpPr>
            <p:nvPr/>
          </p:nvSpPr>
          <p:spPr bwMode="gray">
            <a:xfrm>
              <a:off x="2038" y="2836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shade val="72549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Verdana" charset="0"/>
                  <a:cs typeface="+mn-cs"/>
                </a:rPr>
                <a:t>Step II</a:t>
              </a:r>
            </a:p>
          </p:txBody>
        </p:sp>
        <p:sp>
          <p:nvSpPr>
            <p:cNvPr id="107549" name="Rectangle 29"/>
            <p:cNvSpPr>
              <a:spLocks noChangeArrowheads="1"/>
            </p:cNvSpPr>
            <p:nvPr/>
          </p:nvSpPr>
          <p:spPr bwMode="gray">
            <a:xfrm>
              <a:off x="1514" y="3363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bg2">
                    <a:gamma/>
                    <a:shade val="72549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Verdana" charset="0"/>
                  <a:cs typeface="+mn-cs"/>
                </a:rPr>
                <a:t>Step I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7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7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7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32" grpId="0"/>
      <p:bldP spid="107533" grpId="0"/>
      <p:bldP spid="107534" grpId="0"/>
      <p:bldP spid="1075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Data stats</a:t>
            </a:r>
          </a:p>
        </p:txBody>
      </p: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931206"/>
              </p:ext>
            </p:extLst>
          </p:nvPr>
        </p:nvGraphicFramePr>
        <p:xfrm>
          <a:off x="762000" y="2438400"/>
          <a:ext cx="8001000" cy="3599762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2819400"/>
                <a:gridCol w="1981200"/>
                <a:gridCol w="3200400"/>
              </a:tblGrid>
              <a:tr h="19812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800000"/>
                          </a:solidFill>
                          <a:latin typeface="Avenir Book"/>
                          <a:cs typeface="Avenir Book"/>
                        </a:rPr>
                        <a:t>After cleansing</a:t>
                      </a:r>
                      <a:endParaRPr lang="en-US" sz="2000" dirty="0">
                        <a:solidFill>
                          <a:srgbClr val="800000"/>
                        </a:solidFill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dirty="0"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rgbClr val="800000"/>
                          </a:solidFill>
                          <a:latin typeface="Avenir Book"/>
                          <a:cs typeface="Avenir Book"/>
                        </a:rPr>
                        <a:t>After</a:t>
                      </a:r>
                      <a:r>
                        <a:rPr lang="en-US" sz="2000" baseline="0" dirty="0" smtClean="0">
                          <a:solidFill>
                            <a:srgbClr val="800000"/>
                          </a:solidFill>
                          <a:latin typeface="Avenir Book"/>
                          <a:cs typeface="Avenir Book"/>
                        </a:rPr>
                        <a:t> selecting top brands</a:t>
                      </a:r>
                      <a:endParaRPr lang="en-US" sz="2000" dirty="0">
                        <a:solidFill>
                          <a:srgbClr val="800000"/>
                        </a:solidFill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venir Book"/>
                          <a:cs typeface="Avenir Book"/>
                        </a:rPr>
                        <a:t># brands</a:t>
                      </a:r>
                      <a:endParaRPr lang="en-US" sz="2000" dirty="0"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Avenir Book"/>
                          <a:cs typeface="Avenir Book"/>
                        </a:rPr>
                        <a:t>7,580</a:t>
                      </a:r>
                      <a:endParaRPr lang="en-US" sz="2000" dirty="0"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venir Book"/>
                          <a:cs typeface="Avenir Book"/>
                        </a:rPr>
                        <a:t>2,000</a:t>
                      </a:r>
                      <a:endParaRPr lang="en-US" sz="2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Avenir Book"/>
                          <a:cs typeface="Avenir Book"/>
                        </a:rPr>
                        <a:t># brand posts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Avenir Book"/>
                          <a:cs typeface="Avenir Book"/>
                        </a:rPr>
                        <a:t>13,206,402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venir Book"/>
                          <a:cs typeface="Avenir Book"/>
                        </a:rPr>
                        <a:t>3,793,941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venir Book"/>
                          <a:cs typeface="Avenir Book"/>
                        </a:rPr>
                        <a:t># brand categories</a:t>
                      </a:r>
                      <a:endParaRPr lang="en-US" sz="2000" dirty="0"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Avenir Book"/>
                          <a:cs typeface="Avenir Book"/>
                        </a:rPr>
                        <a:t>150</a:t>
                      </a:r>
                      <a:endParaRPr lang="en-US" sz="2000" dirty="0"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venir Book"/>
                          <a:cs typeface="Avenir Book"/>
                        </a:rPr>
                        <a:t>118</a:t>
                      </a:r>
                      <a:endParaRPr lang="en-US" sz="2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venir Book"/>
                          <a:cs typeface="Avenir Book"/>
                        </a:rPr>
                        <a:t>#</a:t>
                      </a:r>
                      <a:r>
                        <a:rPr lang="en-US" sz="2000" baseline="0" dirty="0" smtClean="0">
                          <a:latin typeface="Avenir Book"/>
                          <a:cs typeface="Avenir Book"/>
                        </a:rPr>
                        <a:t> unique users</a:t>
                      </a:r>
                      <a:endParaRPr lang="en-US" sz="2000" dirty="0"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Avenir Book"/>
                          <a:cs typeface="Avenir Book"/>
                        </a:rPr>
                        <a:t>97,699,832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venir Book"/>
                          <a:cs typeface="Avenir Book"/>
                        </a:rPr>
                        <a:t>16,306,977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venir Book"/>
                          <a:cs typeface="Avenir Book"/>
                        </a:rPr>
                        <a:t># likes</a:t>
                      </a:r>
                      <a:endParaRPr lang="en-US" sz="2000" dirty="0"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Avenir Book"/>
                          <a:ea typeface="+mn-ea"/>
                          <a:cs typeface="Avenir Book"/>
                        </a:rPr>
                        <a:t>5,275,921,875 </a:t>
                      </a:r>
                      <a:endParaRPr lang="en-US" sz="2000" dirty="0" smtClean="0"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venir Book"/>
                          <a:cs typeface="Avenir Book"/>
                        </a:rPr>
                        <a:t>1,688,274,379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venir Book"/>
                          <a:cs typeface="Avenir Book"/>
                        </a:rPr>
                        <a:t># comments</a:t>
                      </a:r>
                      <a:endParaRPr lang="en-US" sz="2000" dirty="0"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Avenir Book"/>
                          <a:ea typeface="+mn-ea"/>
                          <a:cs typeface="Avenir Book"/>
                        </a:rPr>
                        <a:t>2,327,635,302 </a:t>
                      </a:r>
                      <a:endParaRPr lang="en-US" sz="2000" dirty="0" smtClean="0"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venir Book"/>
                          <a:cs typeface="Avenir Book"/>
                        </a:rPr>
                        <a:t>470,742,158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84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venir Book"/>
                          <a:cs typeface="Avenir Book"/>
                        </a:rPr>
                        <a:t># positive comments</a:t>
                      </a:r>
                      <a:endParaRPr lang="en-US" sz="2000" dirty="0"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Avenir Book"/>
                          <a:ea typeface="+mn-ea"/>
                          <a:cs typeface="Avenir Book"/>
                        </a:rPr>
                        <a:t>651,231,870 </a:t>
                      </a:r>
                      <a:endParaRPr lang="en-US" sz="2000" dirty="0" smtClean="0"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venir Book"/>
                          <a:cs typeface="Avenir Book"/>
                        </a:rPr>
                        <a:t>179,009,470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venir Book"/>
                          <a:cs typeface="Avenir Book"/>
                        </a:rPr>
                        <a:t># negative comments</a:t>
                      </a:r>
                      <a:endParaRPr lang="en-US" sz="2000" dirty="0"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Avenir Book"/>
                          <a:ea typeface="+mn-ea"/>
                          <a:cs typeface="Avenir Book"/>
                        </a:rPr>
                        <a:t>234,571,177 </a:t>
                      </a:r>
                      <a:endParaRPr lang="en-US" sz="2000" dirty="0" smtClean="0">
                        <a:latin typeface="Avenir Book"/>
                        <a:cs typeface="Avenir Book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venir Book"/>
                          <a:cs typeface="Avenir Book"/>
                        </a:rPr>
                        <a:t>60,613,968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381125"/>
            <a:ext cx="82296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800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>
              <a:defRPr/>
            </a:pPr>
            <a:r>
              <a:rPr lang="en-US" b="1" dirty="0" smtClean="0">
                <a:solidFill>
                  <a:schemeClr val="tx2"/>
                </a:solidFill>
              </a:rPr>
              <a:t>The size of the data is </a:t>
            </a:r>
            <a:r>
              <a:rPr lang="en-US" b="1" dirty="0" smtClean="0">
                <a:solidFill>
                  <a:srgbClr val="660066"/>
                </a:solidFill>
              </a:rPr>
              <a:t>BIG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62600" y="2362200"/>
            <a:ext cx="3276600" cy="3733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07CF5B-D0EE-B24A-B31A-823739AB3DF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 smtClean="0">
                <a:cs typeface="+mj-cs"/>
              </a:rPr>
              <a:t>Framework for audience selection</a:t>
            </a:r>
            <a:endParaRPr lang="en-US" sz="1800" dirty="0" smtClean="0">
              <a:cs typeface="+mj-cs"/>
            </a:endParaRPr>
          </a:p>
        </p:txBody>
      </p:sp>
      <p:grpSp>
        <p:nvGrpSpPr>
          <p:cNvPr id="110595" name="Group 3"/>
          <p:cNvGrpSpPr>
            <a:grpSpLocks/>
          </p:cNvGrpSpPr>
          <p:nvPr/>
        </p:nvGrpSpPr>
        <p:grpSpPr bwMode="auto">
          <a:xfrm>
            <a:off x="685800" y="1676400"/>
            <a:ext cx="2667001" cy="4191000"/>
            <a:chOff x="720" y="1198"/>
            <a:chExt cx="1367" cy="2640"/>
          </a:xfrm>
        </p:grpSpPr>
        <p:sp>
          <p:nvSpPr>
            <p:cNvPr id="110596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0597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0599" name="AutoShape 7"/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0600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0601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dirty="0" smtClean="0">
                  <a:cs typeface="+mn-cs"/>
                </a:rPr>
                <a:t>Network Measures</a:t>
              </a:r>
            </a:p>
            <a:p>
              <a:pPr>
                <a:defRPr/>
              </a:pPr>
              <a:r>
                <a:rPr lang="en-US" dirty="0" err="1" smtClean="0">
                  <a:cs typeface="+mn-cs"/>
                </a:rPr>
                <a:t>Hadoop</a:t>
              </a:r>
              <a:endParaRPr lang="en-US" dirty="0">
                <a:cs typeface="+mn-cs"/>
              </a:endParaRPr>
            </a:p>
          </p:txBody>
        </p:sp>
        <p:sp>
          <p:nvSpPr>
            <p:cNvPr id="110604" name="Oval 12"/>
            <p:cNvSpPr>
              <a:spLocks noChangeArrowheads="1"/>
            </p:cNvSpPr>
            <p:nvPr/>
          </p:nvSpPr>
          <p:spPr bwMode="gray">
            <a:xfrm>
              <a:off x="1189" y="1198"/>
              <a:ext cx="429" cy="5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0608" name="Text Box 16"/>
            <p:cNvSpPr txBox="1">
              <a:spLocks noChangeArrowheads="1"/>
            </p:cNvSpPr>
            <p:nvPr/>
          </p:nvSpPr>
          <p:spPr bwMode="gray">
            <a:xfrm>
              <a:off x="1182" y="1294"/>
              <a:ext cx="47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 smtClean="0">
                  <a:cs typeface="+mn-cs"/>
                </a:rPr>
                <a:t>Step 1</a:t>
              </a:r>
              <a:endParaRPr lang="en-US" sz="1600" dirty="0">
                <a:cs typeface="+mn-cs"/>
              </a:endParaRPr>
            </a:p>
          </p:txBody>
        </p:sp>
        <p:sp>
          <p:nvSpPr>
            <p:cNvPr id="110609" name="Text Box 17"/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1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2000" dirty="0">
                  <a:solidFill>
                    <a:srgbClr val="000000"/>
                  </a:solidFill>
                  <a:latin typeface="Verdana" charset="0"/>
                  <a:cs typeface="+mn-cs"/>
                </a:rPr>
                <a:t>Implicit</a:t>
              </a:r>
              <a:r>
                <a:rPr lang="en-US" sz="1200" dirty="0">
                  <a:solidFill>
                    <a:srgbClr val="000000"/>
                  </a:solidFill>
                  <a:latin typeface="Verdana" charset="0"/>
                  <a:cs typeface="+mn-cs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Verdana" charset="0"/>
                  <a:cs typeface="+mn-cs"/>
                </a:rPr>
                <a:t>brand-brand network</a:t>
              </a:r>
            </a:p>
            <a:p>
              <a:pPr marL="285750" indent="-285750" algn="l">
                <a:buFont typeface="Arial"/>
                <a:buChar char="•"/>
                <a:defRPr/>
              </a:pPr>
              <a:r>
                <a:rPr lang="en-US" sz="1600" dirty="0">
                  <a:solidFill>
                    <a:srgbClr val="000000"/>
                  </a:solidFill>
                  <a:latin typeface="Verdana" charset="0"/>
                  <a:cs typeface="+mn-cs"/>
                </a:rPr>
                <a:t>Undirected and weighted</a:t>
              </a:r>
            </a:p>
            <a:p>
              <a:pPr marL="285750" indent="-285750" algn="l">
                <a:buFont typeface="Arial"/>
                <a:buChar char="•"/>
                <a:defRPr/>
              </a:pPr>
              <a:r>
                <a:rPr lang="en-US" sz="1600" dirty="0">
                  <a:solidFill>
                    <a:srgbClr val="000000"/>
                  </a:solidFill>
                  <a:latin typeface="Verdana" charset="0"/>
                  <a:cs typeface="+mn-cs"/>
                </a:rPr>
                <a:t>Directed and weighted</a:t>
              </a:r>
            </a:p>
            <a:p>
              <a:pPr marL="285750" indent="-285750" algn="l">
                <a:buFont typeface="Arial"/>
                <a:buChar char="•"/>
                <a:defRPr/>
              </a:pPr>
              <a:r>
                <a:rPr lang="en-US" sz="1600" dirty="0">
                  <a:solidFill>
                    <a:srgbClr val="000000"/>
                  </a:solidFill>
                  <a:latin typeface="Verdana" charset="0"/>
                  <a:cs typeface="+mn-cs"/>
                </a:rPr>
                <a:t>Network </a:t>
              </a:r>
              <a:r>
                <a:rPr lang="en-US" sz="1600" dirty="0" smtClean="0">
                  <a:solidFill>
                    <a:srgbClr val="000000"/>
                  </a:solidFill>
                  <a:latin typeface="Verdana" charset="0"/>
                  <a:cs typeface="+mn-cs"/>
                </a:rPr>
                <a:t>normalization</a:t>
              </a:r>
            </a:p>
            <a:p>
              <a:pPr marL="285750" indent="-285750" algn="l">
                <a:buFont typeface="Arial"/>
                <a:buChar char="•"/>
                <a:defRPr/>
              </a:pPr>
              <a:r>
                <a:rPr lang="en-US" sz="1600" dirty="0" smtClean="0">
                  <a:solidFill>
                    <a:srgbClr val="000000"/>
                  </a:solidFill>
                  <a:latin typeface="Verdana" charset="0"/>
                  <a:cs typeface="+mn-cs"/>
                </a:rPr>
                <a:t>Network analysis</a:t>
              </a:r>
              <a:endParaRPr lang="en-US" sz="1600" dirty="0">
                <a:solidFill>
                  <a:srgbClr val="000000"/>
                </a:solidFill>
                <a:latin typeface="Verdana" charset="0"/>
                <a:cs typeface="+mn-cs"/>
              </a:endParaRPr>
            </a:p>
          </p:txBody>
        </p:sp>
      </p:grpSp>
      <p:grpSp>
        <p:nvGrpSpPr>
          <p:cNvPr id="110624" name="Group 32"/>
          <p:cNvGrpSpPr>
            <a:grpSpLocks/>
          </p:cNvGrpSpPr>
          <p:nvPr/>
        </p:nvGrpSpPr>
        <p:grpSpPr bwMode="auto">
          <a:xfrm>
            <a:off x="3429000" y="1676401"/>
            <a:ext cx="2590800" cy="4191001"/>
            <a:chOff x="3692" y="1198"/>
            <a:chExt cx="1367" cy="2640"/>
          </a:xfrm>
        </p:grpSpPr>
        <p:sp>
          <p:nvSpPr>
            <p:cNvPr id="110625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0626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0628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0631" name="Oval 39"/>
            <p:cNvSpPr>
              <a:spLocks noChangeArrowheads="1"/>
            </p:cNvSpPr>
            <p:nvPr/>
          </p:nvSpPr>
          <p:spPr bwMode="gray">
            <a:xfrm>
              <a:off x="4174" y="1198"/>
              <a:ext cx="443" cy="52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0635" name="Text Box 43"/>
            <p:cNvSpPr txBox="1">
              <a:spLocks noChangeArrowheads="1"/>
            </p:cNvSpPr>
            <p:nvPr/>
          </p:nvSpPr>
          <p:spPr bwMode="gray">
            <a:xfrm>
              <a:off x="4168" y="1330"/>
              <a:ext cx="48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 smtClean="0">
                  <a:solidFill>
                    <a:srgbClr val="000000"/>
                  </a:solidFill>
                  <a:cs typeface="+mn-cs"/>
                </a:rPr>
                <a:t>Step 2</a:t>
              </a:r>
              <a:endParaRPr lang="en-US" sz="1600" dirty="0">
                <a:cs typeface="+mn-cs"/>
              </a:endParaRPr>
            </a:p>
          </p:txBody>
        </p:sp>
        <p:sp>
          <p:nvSpPr>
            <p:cNvPr id="110636" name="Text Box 44"/>
            <p:cNvSpPr txBox="1">
              <a:spLocks noChangeArrowheads="1"/>
            </p:cNvSpPr>
            <p:nvPr/>
          </p:nvSpPr>
          <p:spPr bwMode="gray">
            <a:xfrm>
              <a:off x="3744" y="1766"/>
              <a:ext cx="1296" cy="10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2000" dirty="0" smtClean="0">
                  <a:solidFill>
                    <a:srgbClr val="000000"/>
                  </a:solidFill>
                  <a:latin typeface="Verdana" charset="0"/>
                  <a:cs typeface="+mn-cs"/>
                </a:rPr>
                <a:t>Brand selection</a:t>
              </a:r>
            </a:p>
            <a:p>
              <a:pPr algn="l">
                <a:defRPr/>
              </a:pPr>
              <a:endParaRPr lang="en-US" sz="2000" dirty="0">
                <a:solidFill>
                  <a:srgbClr val="000000"/>
                </a:solidFill>
                <a:latin typeface="Verdana" charset="0"/>
                <a:cs typeface="+mn-cs"/>
              </a:endParaRPr>
            </a:p>
            <a:p>
              <a:pPr marL="285750" indent="-285750" algn="l">
                <a:buFont typeface="Arial"/>
                <a:buChar char="•"/>
                <a:defRPr/>
              </a:pPr>
              <a:r>
                <a:rPr lang="en-US" sz="1600" dirty="0" smtClean="0">
                  <a:solidFill>
                    <a:srgbClr val="000000"/>
                  </a:solidFill>
                  <a:latin typeface="Verdana" charset="0"/>
                  <a:cs typeface="+mn-cs"/>
                </a:rPr>
                <a:t>Closely related brands</a:t>
              </a:r>
              <a:endParaRPr lang="en-US" sz="1600" dirty="0">
                <a:solidFill>
                  <a:srgbClr val="000000"/>
                </a:solidFill>
                <a:latin typeface="Verdana" charset="0"/>
                <a:cs typeface="+mn-cs"/>
              </a:endParaRPr>
            </a:p>
            <a:p>
              <a:pPr marL="285750" indent="-285750" algn="l">
                <a:buFont typeface="Arial"/>
                <a:buChar char="•"/>
                <a:defRPr/>
              </a:pPr>
              <a:r>
                <a:rPr lang="en-US" sz="1600" dirty="0" smtClean="0">
                  <a:solidFill>
                    <a:srgbClr val="000000"/>
                  </a:solidFill>
                  <a:latin typeface="Verdana" charset="0"/>
                  <a:cs typeface="+mn-cs"/>
                </a:rPr>
                <a:t>Influential brand identification</a:t>
              </a:r>
              <a:endParaRPr lang="en-US" sz="2000" dirty="0">
                <a:cs typeface="+mn-cs"/>
              </a:endParaRPr>
            </a:p>
          </p:txBody>
        </p:sp>
        <p:sp>
          <p:nvSpPr>
            <p:cNvPr id="110637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0638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dirty="0" smtClean="0">
                  <a:cs typeface="+mn-cs"/>
                </a:rPr>
                <a:t>Similarity + Influence</a:t>
              </a:r>
            </a:p>
            <a:p>
              <a:pPr>
                <a:defRPr/>
              </a:pPr>
              <a:r>
                <a:rPr lang="en-US" dirty="0" err="1" smtClean="0">
                  <a:cs typeface="+mn-cs"/>
                </a:rPr>
                <a:t>Hadoop</a:t>
              </a:r>
              <a:endParaRPr lang="en-US" dirty="0">
                <a:cs typeface="+mn-cs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096000" y="1676400"/>
            <a:ext cx="2743200" cy="4191000"/>
            <a:chOff x="6934200" y="1676400"/>
            <a:chExt cx="2170113" cy="4191000"/>
          </a:xfrm>
        </p:grpSpPr>
        <p:sp>
          <p:nvSpPr>
            <p:cNvPr id="48" name="AutoShape 4"/>
            <p:cNvSpPr>
              <a:spLocks noChangeArrowheads="1"/>
            </p:cNvSpPr>
            <p:nvPr/>
          </p:nvSpPr>
          <p:spPr bwMode="gray">
            <a:xfrm>
              <a:off x="6934200" y="2139950"/>
              <a:ext cx="2163763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13319" name="Group 2"/>
            <p:cNvGrpSpPr>
              <a:grpSpLocks/>
            </p:cNvGrpSpPr>
            <p:nvPr/>
          </p:nvGrpSpPr>
          <p:grpSpPr bwMode="auto">
            <a:xfrm>
              <a:off x="6940550" y="1676400"/>
              <a:ext cx="2163763" cy="4191000"/>
              <a:chOff x="6940550" y="1676400"/>
              <a:chExt cx="2163763" cy="4191000"/>
            </a:xfrm>
          </p:grpSpPr>
          <p:sp>
            <p:nvSpPr>
              <p:cNvPr id="49" name="AutoShape 5"/>
              <p:cNvSpPr>
                <a:spLocks noChangeArrowheads="1"/>
              </p:cNvSpPr>
              <p:nvPr/>
            </p:nvSpPr>
            <p:spPr bwMode="gray">
              <a:xfrm>
                <a:off x="6967538" y="2147888"/>
                <a:ext cx="2098675" cy="2803525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2" name="AutoShape 8"/>
              <p:cNvSpPr>
                <a:spLocks noChangeArrowheads="1"/>
              </p:cNvSpPr>
              <p:nvPr/>
            </p:nvSpPr>
            <p:spPr bwMode="gray">
              <a:xfrm>
                <a:off x="6940550" y="4997450"/>
                <a:ext cx="2163763" cy="869950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729EB4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grpSp>
            <p:nvGrpSpPr>
              <p:cNvPr id="13322" name="Group 1"/>
              <p:cNvGrpSpPr>
                <a:grpSpLocks/>
              </p:cNvGrpSpPr>
              <p:nvPr/>
            </p:nvGrpSpPr>
            <p:grpSpPr bwMode="auto">
              <a:xfrm>
                <a:off x="6985000" y="1676400"/>
                <a:ext cx="2082800" cy="4117975"/>
                <a:chOff x="6985000" y="1676400"/>
                <a:chExt cx="2082800" cy="4117975"/>
              </a:xfrm>
            </p:grpSpPr>
            <p:sp>
              <p:nvSpPr>
                <p:cNvPr id="51" name="AutoShape 7"/>
                <p:cNvSpPr>
                  <a:spLocks noChangeArrowheads="1"/>
                </p:cNvSpPr>
                <p:nvPr/>
              </p:nvSpPr>
              <p:spPr bwMode="gray">
                <a:xfrm>
                  <a:off x="6985000" y="2170113"/>
                  <a:ext cx="2070100" cy="70802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gamma/>
                        <a:tint val="33333"/>
                        <a:invGamma/>
                      </a:srgbClr>
                    </a:gs>
                    <a:gs pos="100000">
                      <a:srgbClr val="3CA1E6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3" name="AutoShape 9"/>
                <p:cNvSpPr>
                  <a:spLocks noChangeArrowheads="1"/>
                </p:cNvSpPr>
                <p:nvPr/>
              </p:nvSpPr>
              <p:spPr bwMode="gray">
                <a:xfrm>
                  <a:off x="6985000" y="5021263"/>
                  <a:ext cx="2070100" cy="77311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r>
                    <a:rPr lang="en-US" dirty="0" smtClean="0">
                      <a:cs typeface="+mn-cs"/>
                    </a:rPr>
                    <a:t>Sentiment Analysis</a:t>
                  </a:r>
                </a:p>
              </p:txBody>
            </p:sp>
            <p:sp>
              <p:nvSpPr>
                <p:cNvPr id="58" name="Oval 12"/>
                <p:cNvSpPr>
                  <a:spLocks noChangeArrowheads="1"/>
                </p:cNvSpPr>
                <p:nvPr/>
              </p:nvSpPr>
              <p:spPr bwMode="gray">
                <a:xfrm>
                  <a:off x="7685476" y="1676400"/>
                  <a:ext cx="665501" cy="84124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46275"/>
                        <a:invGamma/>
                      </a:srgbClr>
                    </a:gs>
                    <a:gs pos="100000">
                      <a:srgbClr val="D6E1E2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" name="Text Box 16"/>
                <p:cNvSpPr txBox="1">
                  <a:spLocks noChangeArrowheads="1"/>
                </p:cNvSpPr>
                <p:nvPr/>
              </p:nvSpPr>
              <p:spPr bwMode="gray">
                <a:xfrm>
                  <a:off x="7657571" y="1905000"/>
                  <a:ext cx="732690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2000" dirty="0" smtClean="0">
                      <a:solidFill>
                        <a:srgbClr val="000000"/>
                      </a:solidFill>
                      <a:cs typeface="+mn-cs"/>
                    </a:rPr>
                    <a:t>Step 3</a:t>
                  </a:r>
                  <a:endParaRPr lang="en-US" sz="1600" dirty="0">
                    <a:cs typeface="+mn-cs"/>
                  </a:endParaRPr>
                </a:p>
              </p:txBody>
            </p:sp>
            <p:sp>
              <p:nvSpPr>
                <p:cNvPr id="56" name="Text Box 17"/>
                <p:cNvSpPr txBox="1">
                  <a:spLocks noChangeArrowheads="1"/>
                </p:cNvSpPr>
                <p:nvPr/>
              </p:nvSpPr>
              <p:spPr bwMode="gray">
                <a:xfrm>
                  <a:off x="7010400" y="2593975"/>
                  <a:ext cx="2057400" cy="11387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>
                    <a:defRPr/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Verdana" charset="0"/>
                      <a:cs typeface="+mn-cs"/>
                    </a:rPr>
                    <a:t>User selection</a:t>
                  </a:r>
                  <a:endParaRPr lang="en-US" sz="2000" dirty="0">
                    <a:solidFill>
                      <a:srgbClr val="000000"/>
                    </a:solidFill>
                    <a:latin typeface="Verdana" charset="0"/>
                    <a:cs typeface="+mn-cs"/>
                  </a:endParaRPr>
                </a:p>
                <a:p>
                  <a:pPr marL="285750" indent="-285750" algn="l">
                    <a:buFont typeface="Arial"/>
                    <a:buChar char="•"/>
                    <a:defRPr/>
                  </a:pPr>
                  <a:endParaRPr lang="en-US" sz="1600" dirty="0" smtClean="0">
                    <a:solidFill>
                      <a:srgbClr val="000000"/>
                    </a:solidFill>
                    <a:latin typeface="Verdana" charset="0"/>
                    <a:cs typeface="+mn-cs"/>
                  </a:endParaRPr>
                </a:p>
                <a:p>
                  <a:pPr marL="285750" indent="-285750" algn="l">
                    <a:buFont typeface="Arial"/>
                    <a:buChar char="•"/>
                    <a:defRPr/>
                  </a:pPr>
                  <a:r>
                    <a:rPr lang="en-US" sz="1600" dirty="0" smtClean="0">
                      <a:solidFill>
                        <a:srgbClr val="000000"/>
                      </a:solidFill>
                      <a:latin typeface="Verdana" charset="0"/>
                      <a:cs typeface="+mn-cs"/>
                    </a:rPr>
                    <a:t>Select users with high positivity score</a:t>
                  </a:r>
                  <a:endParaRPr lang="en-US" sz="1600" dirty="0">
                    <a:solidFill>
                      <a:srgbClr val="000000"/>
                    </a:solidFill>
                    <a:latin typeface="Verdana" charset="0"/>
                    <a:cs typeface="+mn-cs"/>
                  </a:endParaRPr>
                </a:p>
              </p:txBody>
            </p:sp>
          </p:grp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0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/>
        </p:nvGrpSpPr>
        <p:grpSpPr>
          <a:xfrm>
            <a:off x="264588" y="1169368"/>
            <a:ext cx="2420981" cy="1878632"/>
            <a:chOff x="264588" y="145528"/>
            <a:chExt cx="2420981" cy="1878632"/>
          </a:xfrm>
        </p:grpSpPr>
        <p:sp>
          <p:nvSpPr>
            <p:cNvPr id="8" name="Oval 7"/>
            <p:cNvSpPr/>
            <p:nvPr/>
          </p:nvSpPr>
          <p:spPr>
            <a:xfrm>
              <a:off x="866526" y="69456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660552" y="482888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00641" y="1111561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51409" y="906242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288948" y="800403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128068" y="1494967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987979" y="1323238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88948" y="271211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89750" y="153491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607635" y="174659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9" idx="6"/>
              <a:endCxn id="15" idx="2"/>
            </p:cNvCxnSpPr>
            <p:nvPr/>
          </p:nvCxnSpPr>
          <p:spPr>
            <a:xfrm flipV="1">
              <a:off x="1878837" y="377050"/>
              <a:ext cx="410111" cy="211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4"/>
              <a:endCxn id="12" idx="0"/>
            </p:cNvCxnSpPr>
            <p:nvPr/>
          </p:nvCxnSpPr>
          <p:spPr>
            <a:xfrm>
              <a:off x="2398091" y="482888"/>
              <a:ext cx="0" cy="3175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4"/>
              <a:endCxn id="11" idx="0"/>
            </p:cNvCxnSpPr>
            <p:nvPr/>
          </p:nvCxnSpPr>
          <p:spPr>
            <a:xfrm flipH="1">
              <a:off x="1660552" y="694565"/>
              <a:ext cx="109143" cy="211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" idx="5"/>
              <a:endCxn id="11" idx="2"/>
            </p:cNvCxnSpPr>
            <p:nvPr/>
          </p:nvCxnSpPr>
          <p:spPr>
            <a:xfrm>
              <a:off x="1052844" y="875243"/>
              <a:ext cx="498565" cy="136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3"/>
              <a:endCxn id="13" idx="0"/>
            </p:cNvCxnSpPr>
            <p:nvPr/>
          </p:nvCxnSpPr>
          <p:spPr>
            <a:xfrm flipH="1">
              <a:off x="1237211" y="1086920"/>
              <a:ext cx="346165" cy="4080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" idx="0"/>
              <a:endCxn id="8" idx="4"/>
            </p:cNvCxnSpPr>
            <p:nvPr/>
          </p:nvCxnSpPr>
          <p:spPr>
            <a:xfrm flipV="1">
              <a:off x="909784" y="906242"/>
              <a:ext cx="65885" cy="2053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" idx="2"/>
            </p:cNvCxnSpPr>
            <p:nvPr/>
          </p:nvCxnSpPr>
          <p:spPr>
            <a:xfrm flipH="1">
              <a:off x="615167" y="1217400"/>
              <a:ext cx="18547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6" idx="6"/>
              <a:endCxn id="13" idx="2"/>
            </p:cNvCxnSpPr>
            <p:nvPr/>
          </p:nvCxnSpPr>
          <p:spPr>
            <a:xfrm flipV="1">
              <a:off x="708035" y="1600806"/>
              <a:ext cx="420033" cy="399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1"/>
              <a:endCxn id="13" idx="5"/>
            </p:cNvCxnSpPr>
            <p:nvPr/>
          </p:nvCxnSpPr>
          <p:spPr>
            <a:xfrm flipH="1" flipV="1">
              <a:off x="1314386" y="1675645"/>
              <a:ext cx="325216" cy="1019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7" idx="0"/>
              <a:endCxn id="11" idx="4"/>
            </p:cNvCxnSpPr>
            <p:nvPr/>
          </p:nvCxnSpPr>
          <p:spPr>
            <a:xfrm flipH="1" flipV="1">
              <a:off x="1660552" y="1117919"/>
              <a:ext cx="56226" cy="6286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5" idx="6"/>
            </p:cNvCxnSpPr>
            <p:nvPr/>
          </p:nvCxnSpPr>
          <p:spPr>
            <a:xfrm>
              <a:off x="2507233" y="377050"/>
              <a:ext cx="178336" cy="105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4" idx="0"/>
              <a:endCxn id="9" idx="5"/>
            </p:cNvCxnSpPr>
            <p:nvPr/>
          </p:nvCxnSpPr>
          <p:spPr>
            <a:xfrm flipH="1" flipV="1">
              <a:off x="1846870" y="663566"/>
              <a:ext cx="250252" cy="6596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4" idx="1"/>
              <a:endCxn id="11" idx="5"/>
            </p:cNvCxnSpPr>
            <p:nvPr/>
          </p:nvCxnSpPr>
          <p:spPr>
            <a:xfrm flipH="1" flipV="1">
              <a:off x="1737727" y="1086920"/>
              <a:ext cx="282219" cy="2673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7" idx="5"/>
            </p:cNvCxnSpPr>
            <p:nvPr/>
          </p:nvCxnSpPr>
          <p:spPr>
            <a:xfrm>
              <a:off x="1793953" y="1927270"/>
              <a:ext cx="84884" cy="968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7" idx="3"/>
            </p:cNvCxnSpPr>
            <p:nvPr/>
          </p:nvCxnSpPr>
          <p:spPr>
            <a:xfrm flipH="1">
              <a:off x="1551409" y="1927270"/>
              <a:ext cx="88193" cy="968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3" idx="3"/>
            </p:cNvCxnSpPr>
            <p:nvPr/>
          </p:nvCxnSpPr>
          <p:spPr>
            <a:xfrm flipH="1">
              <a:off x="1128068" y="1675645"/>
              <a:ext cx="31967" cy="1019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2" idx="6"/>
            </p:cNvCxnSpPr>
            <p:nvPr/>
          </p:nvCxnSpPr>
          <p:spPr>
            <a:xfrm>
              <a:off x="2507233" y="906242"/>
              <a:ext cx="1783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2" idx="4"/>
            </p:cNvCxnSpPr>
            <p:nvPr/>
          </p:nvCxnSpPr>
          <p:spPr>
            <a:xfrm>
              <a:off x="2398091" y="1012080"/>
              <a:ext cx="0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5" idx="0"/>
            </p:cNvCxnSpPr>
            <p:nvPr/>
          </p:nvCxnSpPr>
          <p:spPr>
            <a:xfrm flipV="1">
              <a:off x="2398091" y="145528"/>
              <a:ext cx="0" cy="1256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" idx="1"/>
            </p:cNvCxnSpPr>
            <p:nvPr/>
          </p:nvCxnSpPr>
          <p:spPr>
            <a:xfrm flipH="1" flipV="1">
              <a:off x="1607635" y="377050"/>
              <a:ext cx="84884" cy="1368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6" idx="1"/>
            </p:cNvCxnSpPr>
            <p:nvPr/>
          </p:nvCxnSpPr>
          <p:spPr>
            <a:xfrm flipH="1" flipV="1">
              <a:off x="423341" y="1494967"/>
              <a:ext cx="98376" cy="709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0" idx="4"/>
            </p:cNvCxnSpPr>
            <p:nvPr/>
          </p:nvCxnSpPr>
          <p:spPr>
            <a:xfrm flipH="1">
              <a:off x="866526" y="1323238"/>
              <a:ext cx="43258" cy="1055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6" idx="4"/>
            </p:cNvCxnSpPr>
            <p:nvPr/>
          </p:nvCxnSpPr>
          <p:spPr>
            <a:xfrm flipH="1">
              <a:off x="568864" y="1746592"/>
              <a:ext cx="30029" cy="1188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14" idx="4"/>
            </p:cNvCxnSpPr>
            <p:nvPr/>
          </p:nvCxnSpPr>
          <p:spPr>
            <a:xfrm>
              <a:off x="2097122" y="1534915"/>
              <a:ext cx="0" cy="1407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14" idx="6"/>
            </p:cNvCxnSpPr>
            <p:nvPr/>
          </p:nvCxnSpPr>
          <p:spPr>
            <a:xfrm flipV="1">
              <a:off x="2206264" y="1428819"/>
              <a:ext cx="141956" cy="2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9" idx="2"/>
            </p:cNvCxnSpPr>
            <p:nvPr/>
          </p:nvCxnSpPr>
          <p:spPr>
            <a:xfrm flipH="1">
              <a:off x="1551409" y="588727"/>
              <a:ext cx="1091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15" idx="7"/>
            </p:cNvCxnSpPr>
            <p:nvPr/>
          </p:nvCxnSpPr>
          <p:spPr>
            <a:xfrm flipV="1">
              <a:off x="2475266" y="224907"/>
              <a:ext cx="157386" cy="773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11" idx="6"/>
              <a:endCxn id="12" idx="2"/>
            </p:cNvCxnSpPr>
            <p:nvPr/>
          </p:nvCxnSpPr>
          <p:spPr>
            <a:xfrm flipV="1">
              <a:off x="1769694" y="906242"/>
              <a:ext cx="519254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423341" y="377050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5"/>
              <a:endCxn id="8" idx="1"/>
            </p:cNvCxnSpPr>
            <p:nvPr/>
          </p:nvCxnSpPr>
          <p:spPr>
            <a:xfrm>
              <a:off x="609659" y="557728"/>
              <a:ext cx="288834" cy="1678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3" idx="1"/>
            </p:cNvCxnSpPr>
            <p:nvPr/>
          </p:nvCxnSpPr>
          <p:spPr>
            <a:xfrm flipH="1" flipV="1">
              <a:off x="423341" y="271211"/>
              <a:ext cx="31967" cy="136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3" idx="2"/>
            </p:cNvCxnSpPr>
            <p:nvPr/>
          </p:nvCxnSpPr>
          <p:spPr>
            <a:xfrm flipH="1" flipV="1">
              <a:off x="264588" y="482888"/>
              <a:ext cx="158753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83" idx="4"/>
            </p:cNvCxnSpPr>
            <p:nvPr/>
          </p:nvCxnSpPr>
          <p:spPr>
            <a:xfrm>
              <a:off x="532484" y="588727"/>
              <a:ext cx="36380" cy="1368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3" idx="7"/>
            </p:cNvCxnSpPr>
            <p:nvPr/>
          </p:nvCxnSpPr>
          <p:spPr>
            <a:xfrm flipV="1">
              <a:off x="609659" y="302210"/>
              <a:ext cx="98376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0" idx="6"/>
            </p:cNvCxnSpPr>
            <p:nvPr/>
          </p:nvCxnSpPr>
          <p:spPr>
            <a:xfrm>
              <a:off x="1018926" y="1217400"/>
              <a:ext cx="1411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3287769" y="1169368"/>
            <a:ext cx="2420981" cy="1878632"/>
            <a:chOff x="3287769" y="1169368"/>
            <a:chExt cx="2420981" cy="1878632"/>
          </a:xfrm>
        </p:grpSpPr>
        <p:sp>
          <p:nvSpPr>
            <p:cNvPr id="7" name="Oval 6"/>
            <p:cNvSpPr/>
            <p:nvPr/>
          </p:nvSpPr>
          <p:spPr>
            <a:xfrm>
              <a:off x="4107992" y="1480271"/>
              <a:ext cx="1527995" cy="156772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3287769" y="1169368"/>
              <a:ext cx="2420981" cy="1878632"/>
              <a:chOff x="264588" y="145528"/>
              <a:chExt cx="2420981" cy="1878632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866526" y="694565"/>
                <a:ext cx="218285" cy="21167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660552" y="482888"/>
                <a:ext cx="218285" cy="21167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800641" y="1111561"/>
                <a:ext cx="218285" cy="21167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1551409" y="906242"/>
                <a:ext cx="218285" cy="21167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2288948" y="800403"/>
                <a:ext cx="218285" cy="21167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240523" y="1475122"/>
                <a:ext cx="218285" cy="21167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987979" y="1323238"/>
                <a:ext cx="218285" cy="21167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2288948" y="271211"/>
                <a:ext cx="218285" cy="21167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489750" y="1534915"/>
                <a:ext cx="218285" cy="21167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607635" y="1746592"/>
                <a:ext cx="218285" cy="21167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/>
              <p:cNvCxnSpPr>
                <a:stCxn id="102" idx="6"/>
                <a:endCxn id="108" idx="2"/>
              </p:cNvCxnSpPr>
              <p:nvPr/>
            </p:nvCxnSpPr>
            <p:spPr>
              <a:xfrm flipV="1">
                <a:off x="1878837" y="377050"/>
                <a:ext cx="410111" cy="2116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08" idx="4"/>
                <a:endCxn id="105" idx="0"/>
              </p:cNvCxnSpPr>
              <p:nvPr/>
            </p:nvCxnSpPr>
            <p:spPr>
              <a:xfrm>
                <a:off x="2398091" y="482888"/>
                <a:ext cx="0" cy="31751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02" idx="4"/>
                <a:endCxn id="104" idx="0"/>
              </p:cNvCxnSpPr>
              <p:nvPr/>
            </p:nvCxnSpPr>
            <p:spPr>
              <a:xfrm flipH="1">
                <a:off x="1660552" y="694565"/>
                <a:ext cx="109143" cy="2116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01" idx="5"/>
                <a:endCxn id="104" idx="2"/>
              </p:cNvCxnSpPr>
              <p:nvPr/>
            </p:nvCxnSpPr>
            <p:spPr>
              <a:xfrm>
                <a:off x="1052844" y="875243"/>
                <a:ext cx="498565" cy="13683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stCxn id="104" idx="3"/>
                <a:endCxn id="106" idx="0"/>
              </p:cNvCxnSpPr>
              <p:nvPr/>
            </p:nvCxnSpPr>
            <p:spPr>
              <a:xfrm flipH="1">
                <a:off x="1349666" y="1086920"/>
                <a:ext cx="233710" cy="388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stCxn id="103" idx="0"/>
                <a:endCxn id="101" idx="4"/>
              </p:cNvCxnSpPr>
              <p:nvPr/>
            </p:nvCxnSpPr>
            <p:spPr>
              <a:xfrm flipV="1">
                <a:off x="909784" y="906242"/>
                <a:ext cx="65885" cy="20531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03" idx="2"/>
              </p:cNvCxnSpPr>
              <p:nvPr/>
            </p:nvCxnSpPr>
            <p:spPr>
              <a:xfrm flipH="1">
                <a:off x="615167" y="1217400"/>
                <a:ext cx="18547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109" idx="6"/>
                <a:endCxn id="106" idx="2"/>
              </p:cNvCxnSpPr>
              <p:nvPr/>
            </p:nvCxnSpPr>
            <p:spPr>
              <a:xfrm flipV="1">
                <a:off x="708035" y="1580961"/>
                <a:ext cx="532488" cy="5979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>
                <a:stCxn id="110" idx="1"/>
                <a:endCxn id="106" idx="5"/>
              </p:cNvCxnSpPr>
              <p:nvPr/>
            </p:nvCxnSpPr>
            <p:spPr>
              <a:xfrm flipH="1" flipV="1">
                <a:off x="1426841" y="1655800"/>
                <a:ext cx="212761" cy="12179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>
                <a:stCxn id="110" idx="0"/>
                <a:endCxn id="104" idx="4"/>
              </p:cNvCxnSpPr>
              <p:nvPr/>
            </p:nvCxnSpPr>
            <p:spPr>
              <a:xfrm flipH="1" flipV="1">
                <a:off x="1660552" y="1117919"/>
                <a:ext cx="56226" cy="62867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108" idx="6"/>
              </p:cNvCxnSpPr>
              <p:nvPr/>
            </p:nvCxnSpPr>
            <p:spPr>
              <a:xfrm>
                <a:off x="2507233" y="377050"/>
                <a:ext cx="178336" cy="10583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>
                <a:stCxn id="107" idx="0"/>
                <a:endCxn id="102" idx="5"/>
              </p:cNvCxnSpPr>
              <p:nvPr/>
            </p:nvCxnSpPr>
            <p:spPr>
              <a:xfrm flipH="1" flipV="1">
                <a:off x="1846870" y="663566"/>
                <a:ext cx="250252" cy="65967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07" idx="1"/>
                <a:endCxn id="104" idx="5"/>
              </p:cNvCxnSpPr>
              <p:nvPr/>
            </p:nvCxnSpPr>
            <p:spPr>
              <a:xfrm flipH="1" flipV="1">
                <a:off x="1737727" y="1086920"/>
                <a:ext cx="282219" cy="26731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10" idx="5"/>
              </p:cNvCxnSpPr>
              <p:nvPr/>
            </p:nvCxnSpPr>
            <p:spPr>
              <a:xfrm>
                <a:off x="1793953" y="1927270"/>
                <a:ext cx="84884" cy="9689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stCxn id="110" idx="3"/>
              </p:cNvCxnSpPr>
              <p:nvPr/>
            </p:nvCxnSpPr>
            <p:spPr>
              <a:xfrm flipH="1">
                <a:off x="1551409" y="1927270"/>
                <a:ext cx="88193" cy="9689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stCxn id="106" idx="3"/>
              </p:cNvCxnSpPr>
              <p:nvPr/>
            </p:nvCxnSpPr>
            <p:spPr>
              <a:xfrm flipH="1">
                <a:off x="1240523" y="1655800"/>
                <a:ext cx="31967" cy="10194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>
                <a:stCxn id="105" idx="6"/>
              </p:cNvCxnSpPr>
              <p:nvPr/>
            </p:nvCxnSpPr>
            <p:spPr>
              <a:xfrm>
                <a:off x="2507233" y="906242"/>
                <a:ext cx="17833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>
                <a:stCxn id="105" idx="4"/>
              </p:cNvCxnSpPr>
              <p:nvPr/>
            </p:nvCxnSpPr>
            <p:spPr>
              <a:xfrm>
                <a:off x="2398091" y="1012080"/>
                <a:ext cx="0" cy="1058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08" idx="0"/>
              </p:cNvCxnSpPr>
              <p:nvPr/>
            </p:nvCxnSpPr>
            <p:spPr>
              <a:xfrm flipV="1">
                <a:off x="2398091" y="145528"/>
                <a:ext cx="0" cy="12568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>
                <a:stCxn id="102" idx="1"/>
              </p:cNvCxnSpPr>
              <p:nvPr/>
            </p:nvCxnSpPr>
            <p:spPr>
              <a:xfrm flipH="1" flipV="1">
                <a:off x="1607635" y="377050"/>
                <a:ext cx="84884" cy="13683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stCxn id="109" idx="1"/>
              </p:cNvCxnSpPr>
              <p:nvPr/>
            </p:nvCxnSpPr>
            <p:spPr>
              <a:xfrm flipH="1" flipV="1">
                <a:off x="423341" y="1494967"/>
                <a:ext cx="98376" cy="709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>
                <a:stCxn id="103" idx="4"/>
              </p:cNvCxnSpPr>
              <p:nvPr/>
            </p:nvCxnSpPr>
            <p:spPr>
              <a:xfrm flipH="1">
                <a:off x="866526" y="1323238"/>
                <a:ext cx="43258" cy="10558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stCxn id="109" idx="4"/>
              </p:cNvCxnSpPr>
              <p:nvPr/>
            </p:nvCxnSpPr>
            <p:spPr>
              <a:xfrm flipH="1">
                <a:off x="568864" y="1746592"/>
                <a:ext cx="30029" cy="11881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stCxn id="107" idx="4"/>
              </p:cNvCxnSpPr>
              <p:nvPr/>
            </p:nvCxnSpPr>
            <p:spPr>
              <a:xfrm>
                <a:off x="2097122" y="1534915"/>
                <a:ext cx="0" cy="14073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07" idx="6"/>
              </p:cNvCxnSpPr>
              <p:nvPr/>
            </p:nvCxnSpPr>
            <p:spPr>
              <a:xfrm flipV="1">
                <a:off x="2206264" y="1428819"/>
                <a:ext cx="141956" cy="25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02" idx="2"/>
              </p:cNvCxnSpPr>
              <p:nvPr/>
            </p:nvCxnSpPr>
            <p:spPr>
              <a:xfrm flipH="1">
                <a:off x="1551409" y="588727"/>
                <a:ext cx="10914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stCxn id="108" idx="7"/>
              </p:cNvCxnSpPr>
              <p:nvPr/>
            </p:nvCxnSpPr>
            <p:spPr>
              <a:xfrm flipV="1">
                <a:off x="2475266" y="224907"/>
                <a:ext cx="157386" cy="7730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04" idx="6"/>
                <a:endCxn id="105" idx="2"/>
              </p:cNvCxnSpPr>
              <p:nvPr/>
            </p:nvCxnSpPr>
            <p:spPr>
              <a:xfrm flipV="1">
                <a:off x="1769694" y="906242"/>
                <a:ext cx="519254" cy="1058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/>
              <p:cNvSpPr/>
              <p:nvPr/>
            </p:nvSpPr>
            <p:spPr>
              <a:xfrm>
                <a:off x="423341" y="377050"/>
                <a:ext cx="218285" cy="21167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/>
              <p:cNvCxnSpPr>
                <a:stCxn id="139" idx="5"/>
                <a:endCxn id="101" idx="1"/>
              </p:cNvCxnSpPr>
              <p:nvPr/>
            </p:nvCxnSpPr>
            <p:spPr>
              <a:xfrm>
                <a:off x="609659" y="557728"/>
                <a:ext cx="288834" cy="16783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39" idx="1"/>
              </p:cNvCxnSpPr>
              <p:nvPr/>
            </p:nvCxnSpPr>
            <p:spPr>
              <a:xfrm flipH="1" flipV="1">
                <a:off x="423341" y="271211"/>
                <a:ext cx="31967" cy="13683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39" idx="2"/>
              </p:cNvCxnSpPr>
              <p:nvPr/>
            </p:nvCxnSpPr>
            <p:spPr>
              <a:xfrm flipH="1" flipV="1">
                <a:off x="264588" y="482888"/>
                <a:ext cx="158753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>
                <a:stCxn id="139" idx="4"/>
              </p:cNvCxnSpPr>
              <p:nvPr/>
            </p:nvCxnSpPr>
            <p:spPr>
              <a:xfrm>
                <a:off x="532484" y="588727"/>
                <a:ext cx="36380" cy="13683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>
                <a:stCxn id="139" idx="7"/>
              </p:cNvCxnSpPr>
              <p:nvPr/>
            </p:nvCxnSpPr>
            <p:spPr>
              <a:xfrm flipV="1">
                <a:off x="609659" y="302210"/>
                <a:ext cx="98376" cy="1058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03" idx="6"/>
              </p:cNvCxnSpPr>
              <p:nvPr/>
            </p:nvCxnSpPr>
            <p:spPr>
              <a:xfrm>
                <a:off x="1018926" y="1217400"/>
                <a:ext cx="14110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1" name="Right Arrow 200"/>
          <p:cNvSpPr/>
          <p:nvPr/>
        </p:nvSpPr>
        <p:spPr>
          <a:xfrm>
            <a:off x="2818125" y="2188063"/>
            <a:ext cx="376777" cy="51142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venir Book"/>
                <a:cs typeface="Avenir Book"/>
              </a:rPr>
              <a:t>I</a:t>
            </a:r>
            <a:endParaRPr lang="en-US" sz="28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202" name="Right Arrow 201"/>
          <p:cNvSpPr/>
          <p:nvPr/>
        </p:nvSpPr>
        <p:spPr>
          <a:xfrm>
            <a:off x="2765209" y="3949451"/>
            <a:ext cx="429694" cy="51142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venir Book"/>
                <a:cs typeface="Avenir Book"/>
              </a:rPr>
              <a:t>II</a:t>
            </a:r>
            <a:endParaRPr lang="en-US" sz="28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grpSp>
        <p:nvGrpSpPr>
          <p:cNvPr id="310" name="Group 309"/>
          <p:cNvGrpSpPr/>
          <p:nvPr/>
        </p:nvGrpSpPr>
        <p:grpSpPr>
          <a:xfrm>
            <a:off x="397144" y="3101085"/>
            <a:ext cx="2420981" cy="2004315"/>
            <a:chOff x="397144" y="2762422"/>
            <a:chExt cx="2420981" cy="2004315"/>
          </a:xfrm>
        </p:grpSpPr>
        <p:sp>
          <p:nvSpPr>
            <p:cNvPr id="147" name="Oval 146"/>
            <p:cNvSpPr/>
            <p:nvPr/>
          </p:nvSpPr>
          <p:spPr>
            <a:xfrm>
              <a:off x="999082" y="3369689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793108" y="315801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933197" y="378668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83965" y="3581366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2421504" y="3475527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60624" y="4170091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120535" y="399836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421504" y="294633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22306" y="4210039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1740191" y="4421716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/>
            <p:cNvCxnSpPr>
              <a:stCxn id="148" idx="6"/>
              <a:endCxn id="154" idx="2"/>
            </p:cNvCxnSpPr>
            <p:nvPr/>
          </p:nvCxnSpPr>
          <p:spPr>
            <a:xfrm flipV="1">
              <a:off x="2011393" y="3052174"/>
              <a:ext cx="410111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54" idx="4"/>
              <a:endCxn id="151" idx="0"/>
            </p:cNvCxnSpPr>
            <p:nvPr/>
          </p:nvCxnSpPr>
          <p:spPr>
            <a:xfrm>
              <a:off x="2530647" y="3158012"/>
              <a:ext cx="0" cy="317515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48" idx="4"/>
              <a:endCxn id="150" idx="0"/>
            </p:cNvCxnSpPr>
            <p:nvPr/>
          </p:nvCxnSpPr>
          <p:spPr>
            <a:xfrm flipH="1">
              <a:off x="1793108" y="3369689"/>
              <a:ext cx="109143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47" idx="5"/>
              <a:endCxn id="150" idx="2"/>
            </p:cNvCxnSpPr>
            <p:nvPr/>
          </p:nvCxnSpPr>
          <p:spPr>
            <a:xfrm>
              <a:off x="1185400" y="3550367"/>
              <a:ext cx="498565" cy="13683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50" idx="3"/>
              <a:endCxn id="152" idx="0"/>
            </p:cNvCxnSpPr>
            <p:nvPr/>
          </p:nvCxnSpPr>
          <p:spPr>
            <a:xfrm flipH="1">
              <a:off x="1369767" y="3762044"/>
              <a:ext cx="346165" cy="40804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49" idx="0"/>
              <a:endCxn id="147" idx="4"/>
            </p:cNvCxnSpPr>
            <p:nvPr/>
          </p:nvCxnSpPr>
          <p:spPr>
            <a:xfrm flipV="1">
              <a:off x="1042340" y="3581366"/>
              <a:ext cx="65885" cy="20531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49" idx="2"/>
            </p:cNvCxnSpPr>
            <p:nvPr/>
          </p:nvCxnSpPr>
          <p:spPr>
            <a:xfrm flipH="1">
              <a:off x="747723" y="3892524"/>
              <a:ext cx="185474" cy="0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55" idx="6"/>
              <a:endCxn id="152" idx="2"/>
            </p:cNvCxnSpPr>
            <p:nvPr/>
          </p:nvCxnSpPr>
          <p:spPr>
            <a:xfrm flipV="1">
              <a:off x="840591" y="4275930"/>
              <a:ext cx="420033" cy="3994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56" idx="1"/>
              <a:endCxn id="152" idx="5"/>
            </p:cNvCxnSpPr>
            <p:nvPr/>
          </p:nvCxnSpPr>
          <p:spPr>
            <a:xfrm flipH="1" flipV="1">
              <a:off x="1446942" y="4350769"/>
              <a:ext cx="325216" cy="101946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56" idx="0"/>
              <a:endCxn id="150" idx="4"/>
            </p:cNvCxnSpPr>
            <p:nvPr/>
          </p:nvCxnSpPr>
          <p:spPr>
            <a:xfrm flipH="1" flipV="1">
              <a:off x="1793108" y="3793043"/>
              <a:ext cx="56226" cy="62867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4" idx="6"/>
            </p:cNvCxnSpPr>
            <p:nvPr/>
          </p:nvCxnSpPr>
          <p:spPr>
            <a:xfrm>
              <a:off x="2639789" y="3052174"/>
              <a:ext cx="178336" cy="10583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53" idx="0"/>
              <a:endCxn id="148" idx="5"/>
            </p:cNvCxnSpPr>
            <p:nvPr/>
          </p:nvCxnSpPr>
          <p:spPr>
            <a:xfrm flipH="1" flipV="1">
              <a:off x="1979426" y="3338690"/>
              <a:ext cx="250252" cy="659672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53" idx="1"/>
              <a:endCxn id="150" idx="5"/>
            </p:cNvCxnSpPr>
            <p:nvPr/>
          </p:nvCxnSpPr>
          <p:spPr>
            <a:xfrm flipH="1" flipV="1">
              <a:off x="1870283" y="3762044"/>
              <a:ext cx="282219" cy="26731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56" idx="5"/>
            </p:cNvCxnSpPr>
            <p:nvPr/>
          </p:nvCxnSpPr>
          <p:spPr>
            <a:xfrm>
              <a:off x="1926509" y="4602394"/>
              <a:ext cx="84884" cy="96890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56" idx="3"/>
            </p:cNvCxnSpPr>
            <p:nvPr/>
          </p:nvCxnSpPr>
          <p:spPr>
            <a:xfrm flipH="1">
              <a:off x="1639602" y="4602394"/>
              <a:ext cx="132556" cy="16434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2" idx="3"/>
            </p:cNvCxnSpPr>
            <p:nvPr/>
          </p:nvCxnSpPr>
          <p:spPr>
            <a:xfrm flipH="1">
              <a:off x="1237211" y="4350769"/>
              <a:ext cx="55380" cy="18975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51" idx="6"/>
            </p:cNvCxnSpPr>
            <p:nvPr/>
          </p:nvCxnSpPr>
          <p:spPr>
            <a:xfrm>
              <a:off x="2639789" y="3581366"/>
              <a:ext cx="178336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51" idx="4"/>
            </p:cNvCxnSpPr>
            <p:nvPr/>
          </p:nvCxnSpPr>
          <p:spPr>
            <a:xfrm>
              <a:off x="2530647" y="3687204"/>
              <a:ext cx="0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54" idx="0"/>
            </p:cNvCxnSpPr>
            <p:nvPr/>
          </p:nvCxnSpPr>
          <p:spPr>
            <a:xfrm flipH="1" flipV="1">
              <a:off x="2507233" y="2762422"/>
              <a:ext cx="23414" cy="18391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48" idx="1"/>
            </p:cNvCxnSpPr>
            <p:nvPr/>
          </p:nvCxnSpPr>
          <p:spPr>
            <a:xfrm flipH="1" flipV="1">
              <a:off x="1740191" y="3052174"/>
              <a:ext cx="84884" cy="136837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55" idx="1"/>
            </p:cNvCxnSpPr>
            <p:nvPr/>
          </p:nvCxnSpPr>
          <p:spPr>
            <a:xfrm flipH="1" flipV="1">
              <a:off x="555897" y="4170091"/>
              <a:ext cx="98376" cy="70947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49" idx="4"/>
            </p:cNvCxnSpPr>
            <p:nvPr/>
          </p:nvCxnSpPr>
          <p:spPr>
            <a:xfrm flipH="1">
              <a:off x="975669" y="3998362"/>
              <a:ext cx="66671" cy="17172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55" idx="4"/>
            </p:cNvCxnSpPr>
            <p:nvPr/>
          </p:nvCxnSpPr>
          <p:spPr>
            <a:xfrm flipH="1">
              <a:off x="701420" y="4421716"/>
              <a:ext cx="30029" cy="118810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53" idx="4"/>
            </p:cNvCxnSpPr>
            <p:nvPr/>
          </p:nvCxnSpPr>
          <p:spPr>
            <a:xfrm>
              <a:off x="2229678" y="4210039"/>
              <a:ext cx="0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53" idx="6"/>
            </p:cNvCxnSpPr>
            <p:nvPr/>
          </p:nvCxnSpPr>
          <p:spPr>
            <a:xfrm>
              <a:off x="2338820" y="4104201"/>
              <a:ext cx="191827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48" idx="2"/>
            </p:cNvCxnSpPr>
            <p:nvPr/>
          </p:nvCxnSpPr>
          <p:spPr>
            <a:xfrm flipH="1">
              <a:off x="1583376" y="3263851"/>
              <a:ext cx="209732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54" idx="7"/>
            </p:cNvCxnSpPr>
            <p:nvPr/>
          </p:nvCxnSpPr>
          <p:spPr>
            <a:xfrm flipV="1">
              <a:off x="2607822" y="2900031"/>
              <a:ext cx="157386" cy="77303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50" idx="6"/>
              <a:endCxn id="151" idx="2"/>
            </p:cNvCxnSpPr>
            <p:nvPr/>
          </p:nvCxnSpPr>
          <p:spPr>
            <a:xfrm flipV="1">
              <a:off x="1902250" y="3581366"/>
              <a:ext cx="519254" cy="10583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55897" y="3052174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5" idx="5"/>
              <a:endCxn id="147" idx="1"/>
            </p:cNvCxnSpPr>
            <p:nvPr/>
          </p:nvCxnSpPr>
          <p:spPr>
            <a:xfrm>
              <a:off x="742215" y="3232852"/>
              <a:ext cx="288834" cy="167836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85" idx="1"/>
            </p:cNvCxnSpPr>
            <p:nvPr/>
          </p:nvCxnSpPr>
          <p:spPr>
            <a:xfrm flipH="1" flipV="1">
              <a:off x="555897" y="2946335"/>
              <a:ext cx="31967" cy="136838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5" idx="2"/>
            </p:cNvCxnSpPr>
            <p:nvPr/>
          </p:nvCxnSpPr>
          <p:spPr>
            <a:xfrm flipH="1" flipV="1">
              <a:off x="397144" y="3158012"/>
              <a:ext cx="158753" cy="1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5" idx="4"/>
            </p:cNvCxnSpPr>
            <p:nvPr/>
          </p:nvCxnSpPr>
          <p:spPr>
            <a:xfrm>
              <a:off x="665040" y="3263851"/>
              <a:ext cx="36380" cy="136837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185" idx="7"/>
            </p:cNvCxnSpPr>
            <p:nvPr/>
          </p:nvCxnSpPr>
          <p:spPr>
            <a:xfrm flipV="1">
              <a:off x="742215" y="2977334"/>
              <a:ext cx="98376" cy="105839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49" idx="6"/>
            </p:cNvCxnSpPr>
            <p:nvPr/>
          </p:nvCxnSpPr>
          <p:spPr>
            <a:xfrm>
              <a:off x="1151482" y="3892524"/>
              <a:ext cx="1948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Group 310"/>
          <p:cNvGrpSpPr/>
          <p:nvPr/>
        </p:nvGrpSpPr>
        <p:grpSpPr>
          <a:xfrm>
            <a:off x="3287769" y="3101085"/>
            <a:ext cx="2420981" cy="2004315"/>
            <a:chOff x="397144" y="2762422"/>
            <a:chExt cx="2420981" cy="2004315"/>
          </a:xfrm>
        </p:grpSpPr>
        <p:sp>
          <p:nvSpPr>
            <p:cNvPr id="312" name="Oval 311"/>
            <p:cNvSpPr/>
            <p:nvPr/>
          </p:nvSpPr>
          <p:spPr>
            <a:xfrm>
              <a:off x="999082" y="3369689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1793108" y="315801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4" name="Oval 313"/>
            <p:cNvSpPr/>
            <p:nvPr/>
          </p:nvSpPr>
          <p:spPr>
            <a:xfrm>
              <a:off x="933197" y="378668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1683965" y="3581366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421504" y="3475527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1260624" y="4170091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2120535" y="399836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9" name="Oval 318"/>
            <p:cNvSpPr/>
            <p:nvPr/>
          </p:nvSpPr>
          <p:spPr>
            <a:xfrm>
              <a:off x="2421504" y="294633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622306" y="4210039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1740191" y="4421716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2" name="Straight Connector 321"/>
            <p:cNvCxnSpPr>
              <a:stCxn id="313" idx="6"/>
              <a:endCxn id="319" idx="2"/>
            </p:cNvCxnSpPr>
            <p:nvPr/>
          </p:nvCxnSpPr>
          <p:spPr>
            <a:xfrm flipV="1">
              <a:off x="2011393" y="3052174"/>
              <a:ext cx="410111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319" idx="4"/>
              <a:endCxn id="316" idx="0"/>
            </p:cNvCxnSpPr>
            <p:nvPr/>
          </p:nvCxnSpPr>
          <p:spPr>
            <a:xfrm>
              <a:off x="2530647" y="3158012"/>
              <a:ext cx="0" cy="317515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13" idx="4"/>
              <a:endCxn id="315" idx="0"/>
            </p:cNvCxnSpPr>
            <p:nvPr/>
          </p:nvCxnSpPr>
          <p:spPr>
            <a:xfrm flipH="1">
              <a:off x="1793108" y="3369689"/>
              <a:ext cx="109143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12" idx="5"/>
              <a:endCxn id="315" idx="2"/>
            </p:cNvCxnSpPr>
            <p:nvPr/>
          </p:nvCxnSpPr>
          <p:spPr>
            <a:xfrm>
              <a:off x="1185400" y="3550367"/>
              <a:ext cx="498565" cy="13683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15" idx="3"/>
              <a:endCxn id="317" idx="0"/>
            </p:cNvCxnSpPr>
            <p:nvPr/>
          </p:nvCxnSpPr>
          <p:spPr>
            <a:xfrm flipH="1">
              <a:off x="1369767" y="3762044"/>
              <a:ext cx="346165" cy="40804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14" idx="0"/>
              <a:endCxn id="312" idx="4"/>
            </p:cNvCxnSpPr>
            <p:nvPr/>
          </p:nvCxnSpPr>
          <p:spPr>
            <a:xfrm flipV="1">
              <a:off x="1042340" y="3581366"/>
              <a:ext cx="65885" cy="20531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14" idx="2"/>
            </p:cNvCxnSpPr>
            <p:nvPr/>
          </p:nvCxnSpPr>
          <p:spPr>
            <a:xfrm flipH="1">
              <a:off x="747723" y="3892524"/>
              <a:ext cx="185474" cy="0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20" idx="6"/>
              <a:endCxn id="317" idx="2"/>
            </p:cNvCxnSpPr>
            <p:nvPr/>
          </p:nvCxnSpPr>
          <p:spPr>
            <a:xfrm flipV="1">
              <a:off x="840591" y="4275930"/>
              <a:ext cx="420033" cy="3994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21" idx="1"/>
              <a:endCxn id="317" idx="5"/>
            </p:cNvCxnSpPr>
            <p:nvPr/>
          </p:nvCxnSpPr>
          <p:spPr>
            <a:xfrm flipH="1" flipV="1">
              <a:off x="1446942" y="4350769"/>
              <a:ext cx="325216" cy="101946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21" idx="0"/>
              <a:endCxn id="315" idx="4"/>
            </p:cNvCxnSpPr>
            <p:nvPr/>
          </p:nvCxnSpPr>
          <p:spPr>
            <a:xfrm flipH="1" flipV="1">
              <a:off x="1793108" y="3793043"/>
              <a:ext cx="56226" cy="62867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19" idx="6"/>
            </p:cNvCxnSpPr>
            <p:nvPr/>
          </p:nvCxnSpPr>
          <p:spPr>
            <a:xfrm>
              <a:off x="2639789" y="3052174"/>
              <a:ext cx="178336" cy="10583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18" idx="0"/>
              <a:endCxn id="313" idx="5"/>
            </p:cNvCxnSpPr>
            <p:nvPr/>
          </p:nvCxnSpPr>
          <p:spPr>
            <a:xfrm flipH="1" flipV="1">
              <a:off x="1979426" y="3338690"/>
              <a:ext cx="250252" cy="659672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18" idx="1"/>
              <a:endCxn id="315" idx="5"/>
            </p:cNvCxnSpPr>
            <p:nvPr/>
          </p:nvCxnSpPr>
          <p:spPr>
            <a:xfrm flipH="1" flipV="1">
              <a:off x="1870283" y="3762044"/>
              <a:ext cx="282219" cy="26731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21" idx="5"/>
            </p:cNvCxnSpPr>
            <p:nvPr/>
          </p:nvCxnSpPr>
          <p:spPr>
            <a:xfrm>
              <a:off x="1926509" y="4602394"/>
              <a:ext cx="84884" cy="96890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21" idx="3"/>
            </p:cNvCxnSpPr>
            <p:nvPr/>
          </p:nvCxnSpPr>
          <p:spPr>
            <a:xfrm flipH="1">
              <a:off x="1639602" y="4602394"/>
              <a:ext cx="132556" cy="16434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17" idx="3"/>
            </p:cNvCxnSpPr>
            <p:nvPr/>
          </p:nvCxnSpPr>
          <p:spPr>
            <a:xfrm flipH="1">
              <a:off x="1237211" y="4350769"/>
              <a:ext cx="55380" cy="18975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16" idx="6"/>
            </p:cNvCxnSpPr>
            <p:nvPr/>
          </p:nvCxnSpPr>
          <p:spPr>
            <a:xfrm>
              <a:off x="2639789" y="3581366"/>
              <a:ext cx="178336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316" idx="4"/>
            </p:cNvCxnSpPr>
            <p:nvPr/>
          </p:nvCxnSpPr>
          <p:spPr>
            <a:xfrm>
              <a:off x="2530647" y="3687204"/>
              <a:ext cx="0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319" idx="0"/>
            </p:cNvCxnSpPr>
            <p:nvPr/>
          </p:nvCxnSpPr>
          <p:spPr>
            <a:xfrm flipH="1" flipV="1">
              <a:off x="2507233" y="2762422"/>
              <a:ext cx="23414" cy="18391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13" idx="1"/>
            </p:cNvCxnSpPr>
            <p:nvPr/>
          </p:nvCxnSpPr>
          <p:spPr>
            <a:xfrm flipH="1" flipV="1">
              <a:off x="1740191" y="3052174"/>
              <a:ext cx="84884" cy="136837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stCxn id="320" idx="1"/>
            </p:cNvCxnSpPr>
            <p:nvPr/>
          </p:nvCxnSpPr>
          <p:spPr>
            <a:xfrm flipH="1" flipV="1">
              <a:off x="555897" y="4170091"/>
              <a:ext cx="98376" cy="70947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14" idx="4"/>
            </p:cNvCxnSpPr>
            <p:nvPr/>
          </p:nvCxnSpPr>
          <p:spPr>
            <a:xfrm flipH="1">
              <a:off x="975669" y="3998362"/>
              <a:ext cx="66671" cy="17172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20" idx="4"/>
            </p:cNvCxnSpPr>
            <p:nvPr/>
          </p:nvCxnSpPr>
          <p:spPr>
            <a:xfrm flipH="1">
              <a:off x="701420" y="4421716"/>
              <a:ext cx="30029" cy="118810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18" idx="4"/>
            </p:cNvCxnSpPr>
            <p:nvPr/>
          </p:nvCxnSpPr>
          <p:spPr>
            <a:xfrm>
              <a:off x="2229678" y="4210039"/>
              <a:ext cx="0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18" idx="6"/>
            </p:cNvCxnSpPr>
            <p:nvPr/>
          </p:nvCxnSpPr>
          <p:spPr>
            <a:xfrm>
              <a:off x="2338820" y="4104201"/>
              <a:ext cx="191827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13" idx="2"/>
            </p:cNvCxnSpPr>
            <p:nvPr/>
          </p:nvCxnSpPr>
          <p:spPr>
            <a:xfrm flipH="1">
              <a:off x="1583376" y="3263851"/>
              <a:ext cx="209732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19" idx="7"/>
            </p:cNvCxnSpPr>
            <p:nvPr/>
          </p:nvCxnSpPr>
          <p:spPr>
            <a:xfrm flipV="1">
              <a:off x="2607822" y="2900031"/>
              <a:ext cx="157386" cy="77303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15" idx="6"/>
              <a:endCxn id="316" idx="2"/>
            </p:cNvCxnSpPr>
            <p:nvPr/>
          </p:nvCxnSpPr>
          <p:spPr>
            <a:xfrm flipV="1">
              <a:off x="1902250" y="3581366"/>
              <a:ext cx="519254" cy="10583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0" name="Oval 349"/>
            <p:cNvSpPr/>
            <p:nvPr/>
          </p:nvSpPr>
          <p:spPr>
            <a:xfrm>
              <a:off x="555897" y="3052174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1" name="Straight Connector 350"/>
            <p:cNvCxnSpPr>
              <a:stCxn id="350" idx="5"/>
              <a:endCxn id="312" idx="1"/>
            </p:cNvCxnSpPr>
            <p:nvPr/>
          </p:nvCxnSpPr>
          <p:spPr>
            <a:xfrm>
              <a:off x="742215" y="3232852"/>
              <a:ext cx="288834" cy="167836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50" idx="1"/>
            </p:cNvCxnSpPr>
            <p:nvPr/>
          </p:nvCxnSpPr>
          <p:spPr>
            <a:xfrm flipH="1" flipV="1">
              <a:off x="555897" y="2946335"/>
              <a:ext cx="31967" cy="136838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50" idx="2"/>
            </p:cNvCxnSpPr>
            <p:nvPr/>
          </p:nvCxnSpPr>
          <p:spPr>
            <a:xfrm flipH="1" flipV="1">
              <a:off x="397144" y="3158012"/>
              <a:ext cx="158753" cy="1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50" idx="4"/>
            </p:cNvCxnSpPr>
            <p:nvPr/>
          </p:nvCxnSpPr>
          <p:spPr>
            <a:xfrm>
              <a:off x="665040" y="3263851"/>
              <a:ext cx="36380" cy="136837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50" idx="7"/>
            </p:cNvCxnSpPr>
            <p:nvPr/>
          </p:nvCxnSpPr>
          <p:spPr>
            <a:xfrm flipV="1">
              <a:off x="742215" y="2977334"/>
              <a:ext cx="98376" cy="105839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14" idx="6"/>
            </p:cNvCxnSpPr>
            <p:nvPr/>
          </p:nvCxnSpPr>
          <p:spPr>
            <a:xfrm>
              <a:off x="1151482" y="3892524"/>
              <a:ext cx="1948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/>
            <p:cNvSpPr txBox="1"/>
            <p:nvPr/>
          </p:nvSpPr>
          <p:spPr>
            <a:xfrm>
              <a:off x="2365277" y="2896170"/>
              <a:ext cx="3307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/>
                  <a:cs typeface="Avenir Book"/>
                </a:rPr>
                <a:t>2</a:t>
              </a:r>
              <a:endParaRPr lang="en-US" sz="1100" dirty="0">
                <a:latin typeface="Avenir Book"/>
                <a:cs typeface="Avenir Book"/>
              </a:endParaRP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876970" y="3733865"/>
              <a:ext cx="3307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/>
                  <a:cs typeface="Avenir Book"/>
                </a:rPr>
                <a:t>3</a:t>
              </a:r>
              <a:endParaRPr lang="en-US" sz="1100" dirty="0">
                <a:latin typeface="Avenir Book"/>
                <a:cs typeface="Avenir Book"/>
              </a:endParaRP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1736880" y="3095454"/>
              <a:ext cx="3307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/>
                  <a:cs typeface="Avenir Book"/>
                </a:rPr>
                <a:t>1</a:t>
              </a:r>
              <a:endParaRPr lang="en-US" sz="1100" dirty="0">
                <a:latin typeface="Avenir Book"/>
                <a:cs typeface="Avenir Book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2064308" y="3967204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56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1199997" y="4148972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3</a:t>
              </a:r>
              <a:r>
                <a:rPr lang="en-US" sz="1050" dirty="0">
                  <a:latin typeface="Avenir Book"/>
                  <a:cs typeface="Avenir Book"/>
                </a:rPr>
                <a:t>0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62" name="TextBox 361"/>
            <p:cNvSpPr txBox="1"/>
            <p:nvPr/>
          </p:nvSpPr>
          <p:spPr>
            <a:xfrm>
              <a:off x="2361705" y="3448376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10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1684227" y="4396273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9</a:t>
              </a:r>
              <a:r>
                <a:rPr lang="en-US" sz="1050" dirty="0">
                  <a:latin typeface="Avenir Book"/>
                  <a:cs typeface="Avenir Book"/>
                </a:rPr>
                <a:t>3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1628842" y="3557868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venir Book"/>
                  <a:cs typeface="Avenir Book"/>
                </a:rPr>
                <a:t>4</a:t>
              </a:r>
              <a:r>
                <a:rPr lang="en-US" sz="105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5</a:t>
              </a:r>
              <a:endParaRPr lang="en-US" sz="9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890461" y="3345848"/>
              <a:ext cx="414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venir Book"/>
                  <a:cs typeface="Avenir Book"/>
                </a:rPr>
                <a:t>112</a:t>
              </a:r>
              <a:endParaRPr lang="en-US" sz="800" dirty="0">
                <a:latin typeface="Avenir Book"/>
                <a:cs typeface="Avenir Book"/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443186" y="3028287"/>
              <a:ext cx="414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venir Book"/>
                  <a:cs typeface="Avenir Book"/>
                </a:rPr>
                <a:t>197</a:t>
              </a:r>
              <a:endParaRPr lang="en-US" sz="800" dirty="0">
                <a:latin typeface="Avenir Book"/>
                <a:cs typeface="Avenir Book"/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517569" y="4192897"/>
              <a:ext cx="414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venir Book"/>
                  <a:cs typeface="Avenir Book"/>
                </a:rPr>
                <a:t>258</a:t>
              </a:r>
              <a:endParaRPr lang="en-US" sz="800" dirty="0">
                <a:latin typeface="Avenir Book"/>
                <a:cs typeface="Avenir Book"/>
              </a:endParaRPr>
            </a:p>
          </p:txBody>
        </p:sp>
      </p:grpSp>
      <p:grpSp>
        <p:nvGrpSpPr>
          <p:cNvPr id="392" name="Group 391"/>
          <p:cNvGrpSpPr/>
          <p:nvPr/>
        </p:nvGrpSpPr>
        <p:grpSpPr>
          <a:xfrm>
            <a:off x="6817433" y="2133600"/>
            <a:ext cx="1945567" cy="1705758"/>
            <a:chOff x="6691687" y="1518146"/>
            <a:chExt cx="1945567" cy="1705758"/>
          </a:xfrm>
        </p:grpSpPr>
        <p:sp>
          <p:nvSpPr>
            <p:cNvPr id="205" name="Oval 204"/>
            <p:cNvSpPr/>
            <p:nvPr/>
          </p:nvSpPr>
          <p:spPr>
            <a:xfrm>
              <a:off x="7612237" y="1623984"/>
              <a:ext cx="218285" cy="211677"/>
            </a:xfrm>
            <a:prstGeom prst="ellipse">
              <a:avLst/>
            </a:prstGeom>
            <a:solidFill>
              <a:srgbClr val="8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7503094" y="2047338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8240633" y="1941499"/>
              <a:ext cx="218285" cy="211677"/>
            </a:xfrm>
            <a:prstGeom prst="ellipse">
              <a:avLst/>
            </a:prstGeom>
            <a:solidFill>
              <a:srgbClr val="8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7224175" y="2462814"/>
              <a:ext cx="218285" cy="211677"/>
            </a:xfrm>
            <a:prstGeom prst="ellipse">
              <a:avLst/>
            </a:prstGeom>
            <a:solidFill>
              <a:srgbClr val="8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9664" y="2464334"/>
              <a:ext cx="218285" cy="211677"/>
            </a:xfrm>
            <a:prstGeom prst="ellipse">
              <a:avLst/>
            </a:prstGeom>
            <a:solidFill>
              <a:srgbClr val="8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7777605" y="2946336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205" idx="6"/>
            </p:cNvCxnSpPr>
            <p:nvPr/>
          </p:nvCxnSpPr>
          <p:spPr>
            <a:xfrm flipV="1">
              <a:off x="7830522" y="1518146"/>
              <a:ext cx="410111" cy="211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endCxn id="208" idx="0"/>
            </p:cNvCxnSpPr>
            <p:nvPr/>
          </p:nvCxnSpPr>
          <p:spPr>
            <a:xfrm>
              <a:off x="8349776" y="1623984"/>
              <a:ext cx="0" cy="3175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05" idx="4"/>
              <a:endCxn id="207" idx="0"/>
            </p:cNvCxnSpPr>
            <p:nvPr/>
          </p:nvCxnSpPr>
          <p:spPr>
            <a:xfrm flipH="1">
              <a:off x="7612237" y="1835661"/>
              <a:ext cx="109143" cy="211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endCxn id="207" idx="2"/>
            </p:cNvCxnSpPr>
            <p:nvPr/>
          </p:nvCxnSpPr>
          <p:spPr>
            <a:xfrm>
              <a:off x="7004529" y="2016339"/>
              <a:ext cx="498565" cy="136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07" idx="3"/>
              <a:endCxn id="209" idx="0"/>
            </p:cNvCxnSpPr>
            <p:nvPr/>
          </p:nvCxnSpPr>
          <p:spPr>
            <a:xfrm flipH="1">
              <a:off x="7333318" y="2228016"/>
              <a:ext cx="201743" cy="2347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endCxn id="209" idx="2"/>
            </p:cNvCxnSpPr>
            <p:nvPr/>
          </p:nvCxnSpPr>
          <p:spPr>
            <a:xfrm flipV="1">
              <a:off x="6691687" y="2568653"/>
              <a:ext cx="532488" cy="597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13" idx="1"/>
              <a:endCxn id="209" idx="5"/>
            </p:cNvCxnSpPr>
            <p:nvPr/>
          </p:nvCxnSpPr>
          <p:spPr>
            <a:xfrm flipH="1" flipV="1">
              <a:off x="7410493" y="2643492"/>
              <a:ext cx="399079" cy="3338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13" idx="0"/>
              <a:endCxn id="207" idx="4"/>
            </p:cNvCxnSpPr>
            <p:nvPr/>
          </p:nvCxnSpPr>
          <p:spPr>
            <a:xfrm flipH="1" flipV="1">
              <a:off x="7612237" y="2259015"/>
              <a:ext cx="274511" cy="687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10" idx="0"/>
              <a:endCxn id="205" idx="5"/>
            </p:cNvCxnSpPr>
            <p:nvPr/>
          </p:nvCxnSpPr>
          <p:spPr>
            <a:xfrm flipH="1" flipV="1">
              <a:off x="7798555" y="1804662"/>
              <a:ext cx="250252" cy="6596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10" idx="1"/>
              <a:endCxn id="207" idx="5"/>
            </p:cNvCxnSpPr>
            <p:nvPr/>
          </p:nvCxnSpPr>
          <p:spPr>
            <a:xfrm flipH="1" flipV="1">
              <a:off x="7689412" y="2228016"/>
              <a:ext cx="282219" cy="2673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13" idx="5"/>
            </p:cNvCxnSpPr>
            <p:nvPr/>
          </p:nvCxnSpPr>
          <p:spPr>
            <a:xfrm>
              <a:off x="7963923" y="3127014"/>
              <a:ext cx="84884" cy="968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13" idx="3"/>
            </p:cNvCxnSpPr>
            <p:nvPr/>
          </p:nvCxnSpPr>
          <p:spPr>
            <a:xfrm flipH="1">
              <a:off x="7721379" y="3127014"/>
              <a:ext cx="88193" cy="968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09" idx="3"/>
            </p:cNvCxnSpPr>
            <p:nvPr/>
          </p:nvCxnSpPr>
          <p:spPr>
            <a:xfrm flipH="1">
              <a:off x="7224175" y="2643492"/>
              <a:ext cx="31967" cy="1019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08" idx="6"/>
            </p:cNvCxnSpPr>
            <p:nvPr/>
          </p:nvCxnSpPr>
          <p:spPr>
            <a:xfrm>
              <a:off x="8458918" y="2047338"/>
              <a:ext cx="1783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08" idx="4"/>
            </p:cNvCxnSpPr>
            <p:nvPr/>
          </p:nvCxnSpPr>
          <p:spPr>
            <a:xfrm>
              <a:off x="8349776" y="2153176"/>
              <a:ext cx="0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05" idx="1"/>
            </p:cNvCxnSpPr>
            <p:nvPr/>
          </p:nvCxnSpPr>
          <p:spPr>
            <a:xfrm flipH="1" flipV="1">
              <a:off x="7559320" y="1518146"/>
              <a:ext cx="84884" cy="1368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10" idx="4"/>
            </p:cNvCxnSpPr>
            <p:nvPr/>
          </p:nvCxnSpPr>
          <p:spPr>
            <a:xfrm>
              <a:off x="8048807" y="2676011"/>
              <a:ext cx="0" cy="1407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10" idx="6"/>
            </p:cNvCxnSpPr>
            <p:nvPr/>
          </p:nvCxnSpPr>
          <p:spPr>
            <a:xfrm flipV="1">
              <a:off x="8157949" y="2569915"/>
              <a:ext cx="141956" cy="2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05" idx="2"/>
            </p:cNvCxnSpPr>
            <p:nvPr/>
          </p:nvCxnSpPr>
          <p:spPr>
            <a:xfrm flipH="1">
              <a:off x="7503094" y="1729823"/>
              <a:ext cx="1091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07" idx="6"/>
              <a:endCxn id="208" idx="2"/>
            </p:cNvCxnSpPr>
            <p:nvPr/>
          </p:nvCxnSpPr>
          <p:spPr>
            <a:xfrm flipV="1">
              <a:off x="7721379" y="2047338"/>
              <a:ext cx="519254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/>
            <p:cNvSpPr/>
            <p:nvPr/>
          </p:nvSpPr>
          <p:spPr>
            <a:xfrm>
              <a:off x="7038042" y="1614651"/>
              <a:ext cx="1488307" cy="1221936"/>
            </a:xfrm>
            <a:prstGeom prst="ellipse">
              <a:avLst/>
            </a:prstGeom>
            <a:noFill/>
            <a:ln w="12700">
              <a:solidFill>
                <a:srgbClr val="008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7554717" y="1547504"/>
              <a:ext cx="3307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/>
                  <a:cs typeface="Avenir Book"/>
                </a:rPr>
                <a:t>1</a:t>
              </a:r>
              <a:endParaRPr lang="en-US" sz="1100" dirty="0">
                <a:latin typeface="Avenir Book"/>
                <a:cs typeface="Avenir Book"/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8181098" y="1928504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10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7883437" y="2461904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56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7440251" y="2020878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45</a:t>
              </a:r>
              <a:endParaRPr lang="en-US" sz="9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7167948" y="2436588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30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3396" y="2922494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93</a:t>
              </a:r>
              <a:endParaRPr lang="en-US" sz="900" dirty="0">
                <a:latin typeface="Avenir Book"/>
                <a:cs typeface="Avenir Book"/>
              </a:endParaRPr>
            </a:p>
          </p:txBody>
        </p:sp>
      </p:grpSp>
      <p:sp>
        <p:nvSpPr>
          <p:cNvPr id="379" name="Chevron 378"/>
          <p:cNvSpPr/>
          <p:nvPr/>
        </p:nvSpPr>
        <p:spPr>
          <a:xfrm>
            <a:off x="5852565" y="2429423"/>
            <a:ext cx="853035" cy="1761577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smtClean="0">
                <a:solidFill>
                  <a:schemeClr val="tx1"/>
                </a:solidFill>
                <a:latin typeface="Avenir Book"/>
                <a:cs typeface="Avenir Book"/>
              </a:rPr>
              <a:t>III</a:t>
            </a:r>
            <a:endParaRPr lang="en-US" sz="24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cxnSp>
        <p:nvCxnSpPr>
          <p:cNvPr id="381" name="Straight Connector 380"/>
          <p:cNvCxnSpPr/>
          <p:nvPr/>
        </p:nvCxnSpPr>
        <p:spPr>
          <a:xfrm flipV="1">
            <a:off x="264588" y="5251185"/>
            <a:ext cx="8625573" cy="661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3" name="TextBox 382"/>
          <p:cNvSpPr txBox="1"/>
          <p:nvPr/>
        </p:nvSpPr>
        <p:spPr>
          <a:xfrm>
            <a:off x="3676619" y="5858470"/>
            <a:ext cx="1733581" cy="92333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rPr>
              <a:t>User selection based on user sentiment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85" name="Curved Left Arrow 384"/>
          <p:cNvSpPr/>
          <p:nvPr/>
        </p:nvSpPr>
        <p:spPr>
          <a:xfrm>
            <a:off x="8260677" y="3505200"/>
            <a:ext cx="730923" cy="2276226"/>
          </a:xfrm>
          <a:prstGeom prst="curved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Avenir Book"/>
                <a:cs typeface="Avenir Book"/>
              </a:rPr>
              <a:t>IV</a:t>
            </a:r>
            <a:endParaRPr lang="en-US" sz="28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grpSp>
        <p:nvGrpSpPr>
          <p:cNvPr id="391" name="Group 390"/>
          <p:cNvGrpSpPr/>
          <p:nvPr/>
        </p:nvGrpSpPr>
        <p:grpSpPr>
          <a:xfrm>
            <a:off x="319655" y="5581471"/>
            <a:ext cx="2656961" cy="1200329"/>
            <a:chOff x="319655" y="5319761"/>
            <a:chExt cx="2656961" cy="1200329"/>
          </a:xfrm>
        </p:grpSpPr>
        <p:sp>
          <p:nvSpPr>
            <p:cNvPr id="386" name="TextBox 385"/>
            <p:cNvSpPr txBox="1"/>
            <p:nvPr/>
          </p:nvSpPr>
          <p:spPr>
            <a:xfrm>
              <a:off x="319655" y="5319761"/>
              <a:ext cx="2656961" cy="1200329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smtClean="0">
                  <a:latin typeface="Avenir Book"/>
                  <a:cs typeface="Avenir Book"/>
                </a:rPr>
                <a:t>    :  focal brand</a:t>
              </a:r>
            </a:p>
            <a:p>
              <a:pPr algn="l"/>
              <a:r>
                <a:rPr lang="en-US" dirty="0">
                  <a:latin typeface="Avenir Book"/>
                  <a:cs typeface="Avenir Book"/>
                </a:rPr>
                <a:t> </a:t>
              </a:r>
              <a:r>
                <a:rPr lang="en-US" dirty="0" smtClean="0">
                  <a:latin typeface="Avenir Book"/>
                  <a:cs typeface="Avenir Book"/>
                </a:rPr>
                <a:t>   :  selected brand</a:t>
              </a:r>
            </a:p>
            <a:p>
              <a:pPr algn="l"/>
              <a:r>
                <a:rPr lang="en-US" dirty="0" smtClean="0">
                  <a:latin typeface="Avenir Book"/>
                  <a:cs typeface="Avenir Book"/>
                </a:rPr>
                <a:t>    :  brand</a:t>
              </a:r>
            </a:p>
            <a:p>
              <a:pPr algn="l"/>
              <a:r>
                <a:rPr lang="en-US" dirty="0" smtClean="0">
                  <a:latin typeface="Avenir Book"/>
                  <a:cs typeface="Avenir Book"/>
                </a:rPr>
                <a:t>Number: influence rank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387" name="Oval 386"/>
            <p:cNvSpPr/>
            <p:nvPr/>
          </p:nvSpPr>
          <p:spPr>
            <a:xfrm>
              <a:off x="423341" y="5411248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430217" y="5689075"/>
              <a:ext cx="218285" cy="211677"/>
            </a:xfrm>
            <a:prstGeom prst="ellipse">
              <a:avLst/>
            </a:prstGeom>
            <a:solidFill>
              <a:srgbClr val="8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426589" y="595637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/>
            </a:p>
          </p:txBody>
        </p:sp>
      </p:grpSp>
      <p:sp>
        <p:nvSpPr>
          <p:cNvPr id="245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391400" cy="487363"/>
          </a:xfrm>
        </p:spPr>
        <p:txBody>
          <a:bodyPr/>
          <a:lstStyle/>
          <a:p>
            <a:r>
              <a:rPr lang="en-US" dirty="0" smtClean="0"/>
              <a:t>Overview of audience selection steps</a:t>
            </a:r>
            <a:endParaRPr lang="en-US" dirty="0"/>
          </a:p>
        </p:txBody>
      </p:sp>
      <p:sp>
        <p:nvSpPr>
          <p:cNvPr id="246" name="TextBox 245"/>
          <p:cNvSpPr txBox="1"/>
          <p:nvPr/>
        </p:nvSpPr>
        <p:spPr>
          <a:xfrm>
            <a:off x="7198409" y="1154668"/>
            <a:ext cx="1910022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rPr>
              <a:t>Brand selection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venir Book"/>
              <a:cs typeface="Avenir Book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858000" y="5334000"/>
            <a:ext cx="1371600" cy="1371600"/>
            <a:chOff x="6858000" y="5334000"/>
            <a:chExt cx="1371600" cy="1371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0" y="5334000"/>
              <a:ext cx="457200" cy="457200"/>
            </a:xfrm>
            <a:prstGeom prst="rect">
              <a:avLst/>
            </a:prstGeom>
          </p:spPr>
        </p:pic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5334000"/>
              <a:ext cx="457200" cy="457200"/>
            </a:xfrm>
            <a:prstGeom prst="rect">
              <a:avLst/>
            </a:prstGeom>
          </p:spPr>
        </p:pic>
        <p:pic>
          <p:nvPicPr>
            <p:cNvPr id="248" name="Picture 2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2400" y="5334000"/>
              <a:ext cx="457200" cy="457200"/>
            </a:xfrm>
            <a:prstGeom prst="rect">
              <a:avLst/>
            </a:prstGeom>
          </p:spPr>
        </p:pic>
        <p:pic>
          <p:nvPicPr>
            <p:cNvPr id="249" name="Picture 2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2400" y="5791200"/>
              <a:ext cx="457200" cy="457200"/>
            </a:xfrm>
            <a:prstGeom prst="rect">
              <a:avLst/>
            </a:prstGeom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5791200"/>
              <a:ext cx="457200" cy="457200"/>
            </a:xfrm>
            <a:prstGeom prst="rect">
              <a:avLst/>
            </a:prstGeom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0" y="5791200"/>
              <a:ext cx="457200" cy="457200"/>
            </a:xfrm>
            <a:prstGeom prst="rect">
              <a:avLst/>
            </a:prstGeom>
          </p:spPr>
        </p:pic>
        <p:pic>
          <p:nvPicPr>
            <p:cNvPr id="252" name="Picture 25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0" y="6248400"/>
              <a:ext cx="457200" cy="457200"/>
            </a:xfrm>
            <a:prstGeom prst="rect">
              <a:avLst/>
            </a:prstGeom>
          </p:spPr>
        </p:pic>
        <p:pic>
          <p:nvPicPr>
            <p:cNvPr id="253" name="Picture 2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6248400"/>
              <a:ext cx="457200" cy="457200"/>
            </a:xfrm>
            <a:prstGeom prst="rect">
              <a:avLst/>
            </a:prstGeom>
          </p:spPr>
        </p:pic>
        <p:pic>
          <p:nvPicPr>
            <p:cNvPr id="254" name="Picture 2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2400" y="624840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92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2" grpId="0" animBg="1"/>
      <p:bldP spid="379" grpId="0" animBg="1"/>
      <p:bldP spid="383" grpId="0" animBg="1"/>
      <p:bldP spid="385" grpId="0" animBg="1"/>
      <p:bldP spid="2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Step 1: Undirected and weighted network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381125"/>
            <a:ext cx="82296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800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>
              <a:defRPr/>
            </a:pPr>
            <a:r>
              <a:rPr lang="en-US" sz="2400" b="1" dirty="0" smtClean="0">
                <a:solidFill>
                  <a:schemeClr val="tx2"/>
                </a:solidFill>
              </a:rPr>
              <a:t>Implicit undirected and weighted brand-brand network</a:t>
            </a:r>
          </a:p>
          <a:p>
            <a:pPr marL="0" indent="0">
              <a:buNone/>
              <a:defRPr/>
            </a:pPr>
            <a:endParaRPr lang="en-US" b="1" dirty="0" smtClean="0">
              <a:solidFill>
                <a:schemeClr val="tx2"/>
              </a:solidFill>
            </a:endParaRPr>
          </a:p>
          <a:p>
            <a:pPr>
              <a:defRPr/>
            </a:pPr>
            <a:endParaRPr lang="en-US" b="1" dirty="0" smtClean="0">
              <a:solidFill>
                <a:schemeClr val="tx2"/>
              </a:solidFill>
            </a:endParaRPr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971800"/>
            <a:ext cx="2667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2"/>
          <p:cNvSpPr txBox="1">
            <a:spLocks noChangeArrowheads="1"/>
          </p:cNvSpPr>
          <p:nvPr/>
        </p:nvSpPr>
        <p:spPr bwMode="auto">
          <a:xfrm>
            <a:off x="609600" y="2819400"/>
            <a:ext cx="60960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algn="l" eaLnBrk="1" hangingPunct="1">
              <a:buClr>
                <a:schemeClr val="accent1"/>
              </a:buClr>
              <a:buFont typeface="Wingdings" charset="0"/>
              <a:buChar char="q"/>
            </a:pPr>
            <a:r>
              <a:rPr lang="en-US" dirty="0">
                <a:latin typeface="Avenir Book" charset="0"/>
                <a:cs typeface="Avenir Book" charset="0"/>
              </a:rPr>
              <a:t>Each node is a </a:t>
            </a:r>
            <a:r>
              <a:rPr lang="en-US" dirty="0" smtClean="0">
                <a:latin typeface="Avenir Book" charset="0"/>
                <a:cs typeface="Avenir Book" charset="0"/>
              </a:rPr>
              <a:t>brand.</a:t>
            </a:r>
            <a:endParaRPr lang="en-US" dirty="0">
              <a:latin typeface="Avenir Book" charset="0"/>
              <a:cs typeface="Avenir Book" charset="0"/>
            </a:endParaRPr>
          </a:p>
          <a:p>
            <a:pPr lvl="1" algn="l" eaLnBrk="1" hangingPunct="1">
              <a:buClr>
                <a:schemeClr val="accent1"/>
              </a:buClr>
              <a:buFont typeface="Wingdings" charset="0"/>
              <a:buChar char="q"/>
            </a:pPr>
            <a:r>
              <a:rPr lang="en-US" dirty="0">
                <a:latin typeface="Avenir Book" charset="0"/>
                <a:cs typeface="Avenir Book" charset="0"/>
              </a:rPr>
              <a:t>Two brands have a link if they have common users (having activities on both brands</a:t>
            </a:r>
            <a:r>
              <a:rPr lang="en-US" dirty="0" smtClean="0">
                <a:latin typeface="Avenir Book" charset="0"/>
                <a:cs typeface="Avenir Book" charset="0"/>
              </a:rPr>
              <a:t>).</a:t>
            </a:r>
            <a:endParaRPr lang="en-US" dirty="0">
              <a:latin typeface="Avenir Book" charset="0"/>
              <a:cs typeface="Avenir Book" charset="0"/>
            </a:endParaRPr>
          </a:p>
          <a:p>
            <a:pPr lvl="1" algn="l" eaLnBrk="1" hangingPunct="1">
              <a:buClr>
                <a:schemeClr val="accent1"/>
              </a:buClr>
              <a:buFont typeface="Wingdings" charset="0"/>
              <a:buChar char="q"/>
            </a:pPr>
            <a:r>
              <a:rPr lang="en-US" dirty="0">
                <a:latin typeface="Avenir Book" charset="0"/>
                <a:cs typeface="Avenir Book" charset="0"/>
              </a:rPr>
              <a:t>The weight of each link is the number of common </a:t>
            </a:r>
            <a:r>
              <a:rPr lang="en-US" dirty="0" smtClean="0">
                <a:latin typeface="Avenir Book" charset="0"/>
                <a:cs typeface="Avenir Book" charset="0"/>
              </a:rPr>
              <a:t>users</a:t>
            </a:r>
            <a:r>
              <a:rPr lang="en-US" dirty="0" smtClean="0">
                <a:latin typeface="Avenir Book" charset="0"/>
                <a:cs typeface="Avenir Book" charset="0"/>
              </a:rPr>
              <a:t>.</a:t>
            </a:r>
          </a:p>
          <a:p>
            <a:pPr lvl="1" algn="l" eaLnBrk="1" hangingPunct="1">
              <a:buClr>
                <a:schemeClr val="accent1"/>
              </a:buClr>
              <a:buFont typeface="Wingdings" charset="0"/>
              <a:buChar char="q"/>
            </a:pPr>
            <a:r>
              <a:rPr lang="en-US" dirty="0" smtClean="0">
                <a:latin typeface="Avenir Book" charset="0"/>
                <a:cs typeface="Avenir Book" charset="0"/>
              </a:rPr>
              <a:t>The weight of each node is the number of active users.</a:t>
            </a:r>
            <a:endParaRPr lang="en-US" dirty="0">
              <a:latin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90600" y="0"/>
            <a:ext cx="64008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Framework &gt;&gt; Step 1 &gt;&gt; Undirected Network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07CF5B-D0EE-B24A-B31A-823739AB3DF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164841"/>
              </p:ext>
            </p:extLst>
          </p:nvPr>
        </p:nvGraphicFramePr>
        <p:xfrm>
          <a:off x="381000" y="1138060"/>
          <a:ext cx="5105400" cy="5719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40" name="Document" r:id="rId3" imgW="5486400" imgH="6146800" progId="Word.Document.12">
                  <p:embed/>
                </p:oleObj>
              </mc:Choice>
              <mc:Fallback>
                <p:oleObj name="Document" r:id="rId3" imgW="5486400" imgH="6146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1138060"/>
                        <a:ext cx="5105400" cy="57199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566484"/>
              </p:ext>
            </p:extLst>
          </p:nvPr>
        </p:nvGraphicFramePr>
        <p:xfrm>
          <a:off x="6599103" y="2209800"/>
          <a:ext cx="5089793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41" name="Document" r:id="rId5" imgW="5486400" imgH="3162300" progId="Word.Document.12">
                  <p:embed/>
                </p:oleObj>
              </mc:Choice>
              <mc:Fallback>
                <p:oleObj name="Document" r:id="rId5" imgW="5486400" imgH="316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99103" y="2209800"/>
                        <a:ext cx="5089793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 bwMode="auto">
          <a:xfrm>
            <a:off x="381000" y="2057400"/>
            <a:ext cx="8382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2971800" y="3276600"/>
            <a:ext cx="3124200" cy="1754327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800000"/>
                </a:solidFill>
                <a:latin typeface="Avenir Book"/>
                <a:cs typeface="Avenir Book"/>
              </a:rPr>
              <a:t>Requires more than a week of processing using a single machine, but with </a:t>
            </a:r>
            <a:r>
              <a:rPr lang="en-US" dirty="0" err="1" smtClean="0">
                <a:solidFill>
                  <a:srgbClr val="800000"/>
                </a:solidFill>
                <a:latin typeface="Avenir Book"/>
                <a:cs typeface="Avenir Book"/>
              </a:rPr>
              <a:t>MapReduce</a:t>
            </a:r>
            <a:r>
              <a:rPr lang="en-US" dirty="0" smtClean="0">
                <a:solidFill>
                  <a:srgbClr val="800000"/>
                </a:solidFill>
                <a:latin typeface="Avenir Book"/>
                <a:cs typeface="Avenir Book"/>
              </a:rPr>
              <a:t> using 11 machines</a:t>
            </a:r>
            <a:r>
              <a:rPr lang="en-US" dirty="0">
                <a:solidFill>
                  <a:srgbClr val="800000"/>
                </a:solidFill>
                <a:latin typeface="Avenir Book"/>
                <a:cs typeface="Avenir Book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Avenir Book"/>
                <a:cs typeface="Avenir Book"/>
              </a:rPr>
              <a:t>takes less than 30 minutes processing time.</a:t>
            </a:r>
            <a:endParaRPr lang="en-US" dirty="0">
              <a:solidFill>
                <a:srgbClr val="800000"/>
              </a:solidFill>
              <a:latin typeface="Avenir Book"/>
              <a:cs typeface="Avenir Book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362200" y="1371600"/>
            <a:ext cx="3898870" cy="369332"/>
            <a:chOff x="2362200" y="1371600"/>
            <a:chExt cx="3898870" cy="369332"/>
          </a:xfrm>
        </p:grpSpPr>
        <p:sp>
          <p:nvSpPr>
            <p:cNvPr id="6" name="Rectangle 5"/>
            <p:cNvSpPr/>
            <p:nvPr/>
          </p:nvSpPr>
          <p:spPr bwMode="auto">
            <a:xfrm>
              <a:off x="2362200" y="1447800"/>
              <a:ext cx="3810000" cy="2286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86400" y="1371600"/>
              <a:ext cx="774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  <a:latin typeface="Avenir Book"/>
                  <a:cs typeface="Avenir Book"/>
                </a:rPr>
                <a:t>~50G</a:t>
              </a:r>
              <a:endParaRPr lang="en-US" dirty="0">
                <a:solidFill>
                  <a:srgbClr val="800000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990600" y="0"/>
            <a:ext cx="64008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Framework &gt;&gt; Step 1 &gt;&gt; Network Generation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07CF5B-D0EE-B24A-B31A-823739AB3DF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73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1381125"/>
            <a:ext cx="8229600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800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Well-known brands typically attract more fans and have more common users with other big brands.</a:t>
            </a:r>
          </a:p>
          <a:p>
            <a:pPr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Comparison across brands in this network requires normalization of the link weights.</a:t>
            </a:r>
          </a:p>
          <a:p>
            <a:pPr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Normalize the weight by the global maximum weight</a:t>
            </a:r>
          </a:p>
          <a:p>
            <a:pPr lvl="1">
              <a:buFont typeface="Wingdings" charset="2"/>
              <a:buChar char="q"/>
              <a:defRPr/>
            </a:pPr>
            <a:endParaRPr lang="en-US" sz="2000" dirty="0" smtClean="0">
              <a:latin typeface="Avenir Book"/>
              <a:cs typeface="Avenir Book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sz="2000" dirty="0" smtClean="0">
                <a:latin typeface="Avenir Book"/>
                <a:cs typeface="Avenir Book"/>
              </a:rPr>
              <a:t>Because, it loses global network semantics such as the distribution of connection strength among links of a brand relative to the </a:t>
            </a:r>
            <a:r>
              <a:rPr lang="en-US" sz="2000" dirty="0" smtClean="0">
                <a:latin typeface="Avenir Book"/>
                <a:cs typeface="Avenir Book"/>
              </a:rPr>
              <a:t>“size” </a:t>
            </a:r>
            <a:r>
              <a:rPr lang="en-US" sz="2000" dirty="0" smtClean="0">
                <a:latin typeface="Avenir Book"/>
                <a:cs typeface="Avenir Book"/>
              </a:rPr>
              <a:t>of a brand</a:t>
            </a:r>
            <a:endParaRPr lang="en-US" sz="2400" b="1" dirty="0" smtClean="0">
              <a:solidFill>
                <a:schemeClr val="tx2"/>
              </a:solidFill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703" y="3505200"/>
            <a:ext cx="4572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105400"/>
            <a:ext cx="22209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creen Shot 2015-01-12 at 3.42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181600"/>
            <a:ext cx="1906588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4800600" y="5638800"/>
            <a:ext cx="381000" cy="7620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990600" y="0"/>
            <a:ext cx="64008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Framework &gt;&gt; Step 1 &gt;&gt; Network Normalization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8001000" cy="4873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Network normalization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07CF5B-D0EE-B24A-B31A-823739AB3DF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Outline</a:t>
            </a:r>
            <a:endParaRPr lang="en-US" dirty="0" smtClean="0">
              <a:solidFill>
                <a:schemeClr val="accent1"/>
              </a:solidFill>
              <a:cs typeface="+mj-cs"/>
            </a:endParaRPr>
          </a:p>
        </p:txBody>
      </p:sp>
      <p:sp>
        <p:nvSpPr>
          <p:cNvPr id="106542" name="Line 46"/>
          <p:cNvSpPr>
            <a:spLocks noChangeShapeType="1"/>
          </p:cNvSpPr>
          <p:nvPr/>
        </p:nvSpPr>
        <p:spPr bwMode="auto">
          <a:xfrm>
            <a:off x="2209800" y="2359025"/>
            <a:ext cx="4800600" cy="0"/>
          </a:xfrm>
          <a:prstGeom prst="line">
            <a:avLst/>
          </a:prstGeom>
          <a:noFill/>
          <a:ln w="25400">
            <a:solidFill>
              <a:srgbClr val="5F5F5F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5123" name="Group 47"/>
          <p:cNvGrpSpPr>
            <a:grpSpLocks/>
          </p:cNvGrpSpPr>
          <p:nvPr/>
        </p:nvGrpSpPr>
        <p:grpSpPr bwMode="auto">
          <a:xfrm>
            <a:off x="1966913" y="2252663"/>
            <a:ext cx="182562" cy="182562"/>
            <a:chOff x="1239" y="1515"/>
            <a:chExt cx="115" cy="115"/>
          </a:xfrm>
        </p:grpSpPr>
        <p:sp>
          <p:nvSpPr>
            <p:cNvPr id="106544" name="AutoShape 48"/>
            <p:cNvSpPr>
              <a:spLocks noChangeArrowheads="1"/>
            </p:cNvSpPr>
            <p:nvPr/>
          </p:nvSpPr>
          <p:spPr bwMode="gray">
            <a:xfrm rot="2700000">
              <a:off x="1239" y="1515"/>
              <a:ext cx="115" cy="115"/>
            </a:xfrm>
            <a:prstGeom prst="rtTriangle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6545" name="AutoShape 49"/>
            <p:cNvSpPr>
              <a:spLocks noChangeArrowheads="1"/>
            </p:cNvSpPr>
            <p:nvPr/>
          </p:nvSpPr>
          <p:spPr bwMode="gray">
            <a:xfrm rot="18900000" flipH="1">
              <a:off x="1239" y="1515"/>
              <a:ext cx="115" cy="115"/>
            </a:xfrm>
            <a:prstGeom prst="rtTriangl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5124" name="Group 51"/>
          <p:cNvGrpSpPr>
            <a:grpSpLocks/>
          </p:cNvGrpSpPr>
          <p:nvPr/>
        </p:nvGrpSpPr>
        <p:grpSpPr bwMode="auto">
          <a:xfrm>
            <a:off x="1966913" y="2514600"/>
            <a:ext cx="5043487" cy="530225"/>
            <a:chOff x="1239" y="1296"/>
            <a:chExt cx="3177" cy="334"/>
          </a:xfrm>
        </p:grpSpPr>
        <p:sp>
          <p:nvSpPr>
            <p:cNvPr id="106548" name="Line 52"/>
            <p:cNvSpPr>
              <a:spLocks noChangeShapeType="1"/>
            </p:cNvSpPr>
            <p:nvPr/>
          </p:nvSpPr>
          <p:spPr bwMode="auto">
            <a:xfrm>
              <a:off x="1392" y="1582"/>
              <a:ext cx="302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5156" name="Group 53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106550" name="AutoShape 54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06551" name="AutoShape 55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106552" name="Text Box 56"/>
            <p:cNvSpPr txBox="1">
              <a:spLocks noChangeArrowheads="1"/>
            </p:cNvSpPr>
            <p:nvPr/>
          </p:nvSpPr>
          <p:spPr bwMode="auto">
            <a:xfrm>
              <a:off x="1899" y="1296"/>
              <a:ext cx="74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defRPr/>
              </a:pPr>
              <a:r>
                <a:rPr lang="en-US" sz="2400" dirty="0">
                  <a:solidFill>
                    <a:srgbClr val="000000"/>
                  </a:solidFill>
                  <a:cs typeface="+mn-cs"/>
                </a:rPr>
                <a:t>2. </a:t>
              </a:r>
              <a:r>
                <a:rPr lang="en-US" sz="2400" dirty="0" smtClean="0">
                  <a:solidFill>
                    <a:srgbClr val="000000"/>
                  </a:solidFill>
                  <a:cs typeface="+mn-cs"/>
                </a:rPr>
                <a:t>Data</a:t>
              </a:r>
              <a:endParaRPr lang="en-US" sz="2400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5125" name="Group 57"/>
          <p:cNvGrpSpPr>
            <a:grpSpLocks/>
          </p:cNvGrpSpPr>
          <p:nvPr/>
        </p:nvGrpSpPr>
        <p:grpSpPr bwMode="auto">
          <a:xfrm>
            <a:off x="1966913" y="3124200"/>
            <a:ext cx="5043487" cy="530225"/>
            <a:chOff x="1239" y="1296"/>
            <a:chExt cx="3177" cy="334"/>
          </a:xfrm>
        </p:grpSpPr>
        <p:sp>
          <p:nvSpPr>
            <p:cNvPr id="106554" name="Line 58"/>
            <p:cNvSpPr>
              <a:spLocks noChangeShapeType="1"/>
            </p:cNvSpPr>
            <p:nvPr/>
          </p:nvSpPr>
          <p:spPr bwMode="auto">
            <a:xfrm>
              <a:off x="1392" y="1582"/>
              <a:ext cx="302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5151" name="Group 59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106556" name="AutoShape 60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06557" name="AutoShape 61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106558" name="Text Box 62"/>
            <p:cNvSpPr txBox="1">
              <a:spLocks noChangeArrowheads="1"/>
            </p:cNvSpPr>
            <p:nvPr/>
          </p:nvSpPr>
          <p:spPr bwMode="auto">
            <a:xfrm>
              <a:off x="1899" y="1296"/>
              <a:ext cx="130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defRPr/>
              </a:pPr>
              <a:r>
                <a:rPr lang="en-US" sz="2400" dirty="0">
                  <a:solidFill>
                    <a:srgbClr val="000000"/>
                  </a:solidFill>
                  <a:cs typeface="+mn-cs"/>
                </a:rPr>
                <a:t>3. Framework</a:t>
              </a:r>
            </a:p>
          </p:txBody>
        </p:sp>
      </p:grpSp>
      <p:grpSp>
        <p:nvGrpSpPr>
          <p:cNvPr id="5126" name="Group 63"/>
          <p:cNvGrpSpPr>
            <a:grpSpLocks/>
          </p:cNvGrpSpPr>
          <p:nvPr/>
        </p:nvGrpSpPr>
        <p:grpSpPr bwMode="auto">
          <a:xfrm>
            <a:off x="1966913" y="3733800"/>
            <a:ext cx="5043487" cy="530225"/>
            <a:chOff x="1239" y="1296"/>
            <a:chExt cx="3177" cy="334"/>
          </a:xfrm>
        </p:grpSpPr>
        <p:sp>
          <p:nvSpPr>
            <p:cNvPr id="106560" name="Line 64"/>
            <p:cNvSpPr>
              <a:spLocks noChangeShapeType="1"/>
            </p:cNvSpPr>
            <p:nvPr/>
          </p:nvSpPr>
          <p:spPr bwMode="auto">
            <a:xfrm>
              <a:off x="1392" y="1582"/>
              <a:ext cx="302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5146" name="Group 65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106562" name="AutoShape 66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06563" name="AutoShape 67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106564" name="Text Box 68"/>
            <p:cNvSpPr txBox="1">
              <a:spLocks noChangeArrowheads="1"/>
            </p:cNvSpPr>
            <p:nvPr/>
          </p:nvSpPr>
          <p:spPr bwMode="auto">
            <a:xfrm>
              <a:off x="1899" y="1296"/>
              <a:ext cx="123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defRPr/>
              </a:pPr>
              <a:r>
                <a:rPr lang="en-US" sz="2400" dirty="0" smtClean="0">
                  <a:solidFill>
                    <a:srgbClr val="000000"/>
                  </a:solidFill>
                  <a:cs typeface="+mn-cs"/>
                </a:rPr>
                <a:t>4. Evaluation</a:t>
              </a:r>
              <a:endParaRPr lang="en-US" sz="2400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5127" name="Group 57"/>
          <p:cNvGrpSpPr>
            <a:grpSpLocks/>
          </p:cNvGrpSpPr>
          <p:nvPr/>
        </p:nvGrpSpPr>
        <p:grpSpPr bwMode="auto">
          <a:xfrm>
            <a:off x="1966913" y="1905000"/>
            <a:ext cx="5043487" cy="530225"/>
            <a:chOff x="1239" y="1296"/>
            <a:chExt cx="3177" cy="334"/>
          </a:xfrm>
        </p:grpSpPr>
        <p:sp>
          <p:nvSpPr>
            <p:cNvPr id="30" name="Line 58"/>
            <p:cNvSpPr>
              <a:spLocks noChangeShapeType="1"/>
            </p:cNvSpPr>
            <p:nvPr/>
          </p:nvSpPr>
          <p:spPr bwMode="auto">
            <a:xfrm>
              <a:off x="1392" y="1582"/>
              <a:ext cx="302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5141" name="Group 59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33" name="AutoShape 60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4" name="AutoShape 61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32" name="Text Box 62"/>
            <p:cNvSpPr txBox="1">
              <a:spLocks noChangeArrowheads="1"/>
            </p:cNvSpPr>
            <p:nvPr/>
          </p:nvSpPr>
          <p:spPr bwMode="auto">
            <a:xfrm>
              <a:off x="1899" y="1296"/>
              <a:ext cx="134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defRPr/>
              </a:pPr>
              <a:r>
                <a:rPr lang="en-US" sz="2400" dirty="0">
                  <a:solidFill>
                    <a:srgbClr val="000000"/>
                  </a:solidFill>
                  <a:cs typeface="+mn-cs"/>
                </a:rPr>
                <a:t>1. </a:t>
              </a:r>
              <a:r>
                <a:rPr lang="en-US" sz="2400" dirty="0" smtClean="0">
                  <a:solidFill>
                    <a:srgbClr val="000000"/>
                  </a:solidFill>
                  <a:cs typeface="+mn-cs"/>
                </a:rPr>
                <a:t>Introduction</a:t>
              </a:r>
              <a:endParaRPr lang="en-US" sz="2400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47" name="Group 57"/>
          <p:cNvGrpSpPr>
            <a:grpSpLocks/>
          </p:cNvGrpSpPr>
          <p:nvPr/>
        </p:nvGrpSpPr>
        <p:grpSpPr bwMode="auto">
          <a:xfrm>
            <a:off x="1981200" y="4346575"/>
            <a:ext cx="5043487" cy="530225"/>
            <a:chOff x="1239" y="1296"/>
            <a:chExt cx="3177" cy="334"/>
          </a:xfrm>
        </p:grpSpPr>
        <p:sp>
          <p:nvSpPr>
            <p:cNvPr id="48" name="Line 58"/>
            <p:cNvSpPr>
              <a:spLocks noChangeShapeType="1"/>
            </p:cNvSpPr>
            <p:nvPr/>
          </p:nvSpPr>
          <p:spPr bwMode="auto">
            <a:xfrm>
              <a:off x="1392" y="1582"/>
              <a:ext cx="302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49" name="Group 59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51" name="AutoShape 60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2" name="AutoShape 61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50" name="Text Box 62"/>
            <p:cNvSpPr txBox="1">
              <a:spLocks noChangeArrowheads="1"/>
            </p:cNvSpPr>
            <p:nvPr/>
          </p:nvSpPr>
          <p:spPr bwMode="auto">
            <a:xfrm>
              <a:off x="1899" y="1296"/>
              <a:ext cx="116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defRPr/>
              </a:pPr>
              <a:r>
                <a:rPr lang="en-US" sz="2400" dirty="0">
                  <a:solidFill>
                    <a:srgbClr val="000000"/>
                  </a:solidFill>
                  <a:cs typeface="+mn-cs"/>
                </a:rPr>
                <a:t>5</a:t>
              </a:r>
              <a:r>
                <a:rPr lang="en-US" sz="2400" dirty="0" smtClean="0">
                  <a:solidFill>
                    <a:srgbClr val="000000"/>
                  </a:solidFill>
                  <a:cs typeface="+mn-cs"/>
                </a:rPr>
                <a:t>. Summary</a:t>
              </a:r>
              <a:endParaRPr lang="en-US" sz="2400" dirty="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grpSp>
        <p:nvGrpSpPr>
          <p:cNvPr id="38" name="Group 57"/>
          <p:cNvGrpSpPr>
            <a:grpSpLocks/>
          </p:cNvGrpSpPr>
          <p:nvPr/>
        </p:nvGrpSpPr>
        <p:grpSpPr bwMode="auto">
          <a:xfrm>
            <a:off x="1981200" y="4953000"/>
            <a:ext cx="5043487" cy="530225"/>
            <a:chOff x="1239" y="1296"/>
            <a:chExt cx="3177" cy="334"/>
          </a:xfrm>
        </p:grpSpPr>
        <p:sp>
          <p:nvSpPr>
            <p:cNvPr id="39" name="Line 58"/>
            <p:cNvSpPr>
              <a:spLocks noChangeShapeType="1"/>
            </p:cNvSpPr>
            <p:nvPr/>
          </p:nvSpPr>
          <p:spPr bwMode="auto">
            <a:xfrm>
              <a:off x="1392" y="1582"/>
              <a:ext cx="302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40" name="Group 59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42" name="AutoShape 60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3" name="AutoShape 61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41" name="Text Box 62"/>
            <p:cNvSpPr txBox="1">
              <a:spLocks noChangeArrowheads="1"/>
            </p:cNvSpPr>
            <p:nvPr/>
          </p:nvSpPr>
          <p:spPr bwMode="auto">
            <a:xfrm>
              <a:off x="1899" y="1296"/>
              <a:ext cx="99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defRPr/>
              </a:pPr>
              <a:r>
                <a:rPr lang="en-US" sz="2400" dirty="0">
                  <a:solidFill>
                    <a:srgbClr val="000000"/>
                  </a:solidFill>
                  <a:cs typeface="+mn-cs"/>
                </a:rPr>
                <a:t>6</a:t>
              </a:r>
              <a:r>
                <a:rPr lang="en-US" sz="2400" dirty="0" smtClean="0">
                  <a:solidFill>
                    <a:srgbClr val="000000"/>
                  </a:solidFill>
                  <a:cs typeface="+mn-cs"/>
                </a:rPr>
                <a:t>. Toolbox</a:t>
              </a:r>
              <a:endParaRPr lang="en-US" sz="2400" dirty="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8001000" cy="4873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Network normalization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1371600"/>
            <a:ext cx="8229600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800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First, normalize each individual link between two brands b</a:t>
            </a:r>
            <a:r>
              <a:rPr lang="en-US" sz="2000" b="1" baseline="-25000" dirty="0" smtClean="0">
                <a:solidFill>
                  <a:schemeClr val="tx2"/>
                </a:solidFill>
              </a:rPr>
              <a:t>i</a:t>
            </a:r>
            <a:r>
              <a:rPr lang="en-US" sz="2000" b="1" dirty="0" smtClean="0">
                <a:solidFill>
                  <a:schemeClr val="tx2"/>
                </a:solidFill>
              </a:rPr>
              <a:t>, </a:t>
            </a:r>
            <a:r>
              <a:rPr lang="en-US" sz="2000" b="1" dirty="0" err="1" smtClean="0">
                <a:solidFill>
                  <a:schemeClr val="tx2"/>
                </a:solidFill>
              </a:rPr>
              <a:t>b</a:t>
            </a:r>
            <a:r>
              <a:rPr lang="en-US" sz="2000" b="1" baseline="-25000" dirty="0" err="1" smtClean="0">
                <a:solidFill>
                  <a:schemeClr val="tx2"/>
                </a:solidFill>
              </a:rPr>
              <a:t>j</a:t>
            </a:r>
            <a:r>
              <a:rPr lang="en-US" sz="2000" b="1" dirty="0" smtClean="0">
                <a:solidFill>
                  <a:schemeClr val="tx2"/>
                </a:solidFill>
              </a:rPr>
              <a:t> by setting the intermediate weight.</a:t>
            </a:r>
          </a:p>
          <a:p>
            <a:pPr marL="0" indent="0">
              <a:buFont typeface="Wingdings" charset="0"/>
              <a:buNone/>
              <a:defRPr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 marL="0" indent="0">
              <a:buFont typeface="Wingdings" charset="0"/>
              <a:buNone/>
              <a:defRPr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Then, normalize all </a:t>
            </a:r>
            <a:r>
              <a:rPr lang="en-US" sz="2000" b="1" dirty="0" err="1" smtClean="0">
                <a:solidFill>
                  <a:schemeClr val="tx2"/>
                </a:solidFill>
              </a:rPr>
              <a:t>w</a:t>
            </a:r>
            <a:r>
              <a:rPr lang="en-US" sz="2000" b="1" baseline="30000" dirty="0" err="1" smtClean="0">
                <a:solidFill>
                  <a:schemeClr val="tx2"/>
                </a:solidFill>
              </a:rPr>
              <a:t>’</a:t>
            </a:r>
            <a:r>
              <a:rPr lang="en-US" sz="2000" b="1" baseline="-25000" dirty="0" err="1" smtClean="0">
                <a:solidFill>
                  <a:schemeClr val="tx2"/>
                </a:solidFill>
              </a:rPr>
              <a:t>ij</a:t>
            </a:r>
            <a:r>
              <a:rPr lang="en-US" sz="2000" b="1" dirty="0" smtClean="0">
                <a:solidFill>
                  <a:schemeClr val="tx2"/>
                </a:solidFill>
              </a:rPr>
              <a:t> by setting 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581400"/>
            <a:ext cx="22209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38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921834"/>
              </p:ext>
            </p:extLst>
          </p:nvPr>
        </p:nvGraphicFramePr>
        <p:xfrm>
          <a:off x="4114800" y="2057400"/>
          <a:ext cx="122797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4" name="Equation" r:id="rId4" imgW="736600" imgH="457200" progId="Equation.3">
                  <p:embed/>
                </p:oleObj>
              </mc:Choice>
              <mc:Fallback>
                <p:oleObj name="Equation" r:id="rId4" imgW="7366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057400"/>
                        <a:ext cx="122797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055664"/>
              </p:ext>
            </p:extLst>
          </p:nvPr>
        </p:nvGraphicFramePr>
        <p:xfrm>
          <a:off x="5840412" y="2743200"/>
          <a:ext cx="197732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5" name="Equation" r:id="rId6" imgW="1219200" imgH="469900" progId="Equation.3">
                  <p:embed/>
                </p:oleObj>
              </mc:Choice>
              <mc:Fallback>
                <p:oleObj name="Equation" r:id="rId6" imgW="12192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0412" y="2743200"/>
                        <a:ext cx="197732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57600"/>
            <a:ext cx="2082800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05200"/>
            <a:ext cx="2255838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 rot="19484983">
            <a:off x="6141219" y="4953550"/>
            <a:ext cx="444500" cy="56197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276600" y="4114800"/>
            <a:ext cx="293688" cy="63817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64008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Framework &gt;&gt; Step 1 &gt;&gt; Network Normalization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Picture 2" descr="Screen Shot 2015-01-26 at 4.06.30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5300133"/>
            <a:ext cx="1905000" cy="1481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D</a:t>
            </a:r>
            <a:r>
              <a:rPr lang="en-US" dirty="0" smtClean="0">
                <a:cs typeface="+mj-cs"/>
              </a:rPr>
              <a:t>irected and weighted network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381125"/>
            <a:ext cx="82296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800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>
              <a:defRPr/>
            </a:pPr>
            <a:r>
              <a:rPr lang="en-US" sz="2400" b="1" dirty="0" smtClean="0">
                <a:solidFill>
                  <a:schemeClr val="tx2"/>
                </a:solidFill>
              </a:rPr>
              <a:t>Implicit directed and weighted brand-brand network</a:t>
            </a:r>
            <a:endParaRPr lang="en-US" b="1" dirty="0" smtClean="0">
              <a:solidFill>
                <a:schemeClr val="tx2"/>
              </a:solidFill>
            </a:endParaRPr>
          </a:p>
          <a:p>
            <a:pPr>
              <a:defRPr/>
            </a:pPr>
            <a:endParaRPr lang="en-US" b="1" dirty="0" smtClean="0">
              <a:solidFill>
                <a:schemeClr val="tx2"/>
              </a:solidFill>
            </a:endParaRP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38600"/>
            <a:ext cx="2667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2"/>
          <p:cNvSpPr txBox="1">
            <a:spLocks noChangeArrowheads="1"/>
          </p:cNvSpPr>
          <p:nvPr/>
        </p:nvSpPr>
        <p:spPr bwMode="auto">
          <a:xfrm>
            <a:off x="609600" y="2514600"/>
            <a:ext cx="6096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algn="l" eaLnBrk="1" hangingPunct="1">
              <a:buClr>
                <a:schemeClr val="accent1"/>
              </a:buClr>
              <a:buFont typeface="Wingdings" charset="0"/>
              <a:buChar char="q"/>
            </a:pPr>
            <a:r>
              <a:rPr lang="en-US" dirty="0">
                <a:latin typeface="Avenir Book" charset="0"/>
                <a:cs typeface="Avenir Book" charset="0"/>
              </a:rPr>
              <a:t>Convert the undirected to directed by making each undirected link to two directed links</a:t>
            </a:r>
          </a:p>
        </p:txBody>
      </p:sp>
      <p:pic>
        <p:nvPicPr>
          <p:cNvPr id="174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038600"/>
            <a:ext cx="2517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990600" y="0"/>
            <a:ext cx="64008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Framework &gt;&gt; Step 1 &gt;&gt; Directed Network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07CF5B-D0EE-B24A-B31A-823739AB3DF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Network normalization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1371600"/>
            <a:ext cx="8229600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800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>
              <a:defRPr/>
            </a:pPr>
            <a:r>
              <a:rPr lang="en-US" sz="2400" b="1" dirty="0" smtClean="0">
                <a:solidFill>
                  <a:schemeClr val="tx2"/>
                </a:solidFill>
              </a:rPr>
              <a:t>For each link between two brands: </a:t>
            </a:r>
            <a:r>
              <a:rPr lang="en-US" sz="2400" b="1" dirty="0" err="1" smtClean="0">
                <a:solidFill>
                  <a:schemeClr val="tx2"/>
                </a:solidFill>
              </a:rPr>
              <a:t>b</a:t>
            </a:r>
            <a:r>
              <a:rPr lang="en-US" sz="2400" b="1" baseline="-25000" dirty="0" err="1" smtClean="0">
                <a:solidFill>
                  <a:schemeClr val="tx2"/>
                </a:solidFill>
              </a:rPr>
              <a:t>i</a:t>
            </a:r>
            <a:r>
              <a:rPr lang="en-US" sz="2400" b="1" dirty="0" err="1" smtClean="0">
                <a:solidFill>
                  <a:schemeClr val="tx2"/>
                </a:solidFill>
                <a:sym typeface="Wingdings"/>
              </a:rPr>
              <a:t>b</a:t>
            </a:r>
            <a:r>
              <a:rPr lang="en-US" sz="2400" b="1" baseline="-25000" dirty="0" err="1" smtClean="0">
                <a:solidFill>
                  <a:schemeClr val="tx2"/>
                </a:solidFill>
                <a:sym typeface="Wingdings"/>
              </a:rPr>
              <a:t>j</a:t>
            </a:r>
            <a:r>
              <a:rPr lang="en-US" sz="2400" b="1" dirty="0" smtClean="0">
                <a:solidFill>
                  <a:schemeClr val="tx2"/>
                </a:solidFill>
                <a:sym typeface="Wingdings"/>
              </a:rPr>
              <a:t>, we normalize the weight using the number of fans from its source brand.</a:t>
            </a:r>
            <a:endParaRPr lang="en-US" sz="2400" b="1" dirty="0" smtClean="0">
              <a:solidFill>
                <a:schemeClr val="tx2"/>
              </a:solidFill>
            </a:endParaRPr>
          </a:p>
        </p:txBody>
      </p:sp>
      <p:graphicFrame>
        <p:nvGraphicFramePr>
          <p:cNvPr id="184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093629"/>
              </p:ext>
            </p:extLst>
          </p:nvPr>
        </p:nvGraphicFramePr>
        <p:xfrm>
          <a:off x="3700463" y="2524125"/>
          <a:ext cx="1176337" cy="912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82" name="Equation" r:id="rId3" imgW="571500" imgH="444500" progId="Equation.3">
                  <p:embed/>
                </p:oleObj>
              </mc:Choice>
              <mc:Fallback>
                <p:oleObj name="Equation" r:id="rId3" imgW="571500" imgH="444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0463" y="2524125"/>
                        <a:ext cx="1176337" cy="9126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3236913"/>
            <a:ext cx="2230438" cy="167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3236913"/>
            <a:ext cx="204470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4473575" y="3803650"/>
            <a:ext cx="293688" cy="63817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990600" y="0"/>
            <a:ext cx="64008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Framework &gt;&gt; Step 1 &gt;&gt; Network Normalization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07CF5B-D0EE-B24A-B31A-823739AB3DF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Network structural properties</a:t>
            </a:r>
          </a:p>
        </p:txBody>
      </p:sp>
      <p:grpSp>
        <p:nvGrpSpPr>
          <p:cNvPr id="19458" name="Group 24"/>
          <p:cNvGrpSpPr>
            <a:grpSpLocks/>
          </p:cNvGrpSpPr>
          <p:nvPr/>
        </p:nvGrpSpPr>
        <p:grpSpPr bwMode="auto">
          <a:xfrm>
            <a:off x="762000" y="2057400"/>
            <a:ext cx="7315200" cy="3886200"/>
            <a:chOff x="480" y="1296"/>
            <a:chExt cx="4608" cy="2448"/>
          </a:xfrm>
        </p:grpSpPr>
        <p:sp>
          <p:nvSpPr>
            <p:cNvPr id="89092" name="Freeform 4"/>
            <p:cNvSpPr>
              <a:spLocks noEditPoints="1"/>
            </p:cNvSpPr>
            <p:nvPr/>
          </p:nvSpPr>
          <p:spPr bwMode="gray">
            <a:xfrm rot="-1358056">
              <a:off x="877" y="1765"/>
              <a:ext cx="3839" cy="1527"/>
            </a:xfrm>
            <a:custGeom>
              <a:avLst/>
              <a:gdLst>
                <a:gd name="T0" fmla="*/ 1692 w 4040"/>
                <a:gd name="T1" fmla="*/ 12 h 1888"/>
                <a:gd name="T2" fmla="*/ 1234 w 4040"/>
                <a:gd name="T3" fmla="*/ 74 h 1888"/>
                <a:gd name="T4" fmla="*/ 828 w 4040"/>
                <a:gd name="T5" fmla="*/ 182 h 1888"/>
                <a:gd name="T6" fmla="*/ 486 w 4040"/>
                <a:gd name="T7" fmla="*/ 330 h 1888"/>
                <a:gd name="T8" fmla="*/ 226 w 4040"/>
                <a:gd name="T9" fmla="*/ 510 h 1888"/>
                <a:gd name="T10" fmla="*/ 58 w 4040"/>
                <a:gd name="T11" fmla="*/ 718 h 1888"/>
                <a:gd name="T12" fmla="*/ 0 w 4040"/>
                <a:gd name="T13" fmla="*/ 944 h 1888"/>
                <a:gd name="T14" fmla="*/ 58 w 4040"/>
                <a:gd name="T15" fmla="*/ 1170 h 1888"/>
                <a:gd name="T16" fmla="*/ 226 w 4040"/>
                <a:gd name="T17" fmla="*/ 1378 h 1888"/>
                <a:gd name="T18" fmla="*/ 486 w 4040"/>
                <a:gd name="T19" fmla="*/ 1558 h 1888"/>
                <a:gd name="T20" fmla="*/ 828 w 4040"/>
                <a:gd name="T21" fmla="*/ 1706 h 1888"/>
                <a:gd name="T22" fmla="*/ 1234 w 4040"/>
                <a:gd name="T23" fmla="*/ 1814 h 1888"/>
                <a:gd name="T24" fmla="*/ 1692 w 4040"/>
                <a:gd name="T25" fmla="*/ 1876 h 1888"/>
                <a:gd name="T26" fmla="*/ 2186 w 4040"/>
                <a:gd name="T27" fmla="*/ 1884 h 1888"/>
                <a:gd name="T28" fmla="*/ 2658 w 4040"/>
                <a:gd name="T29" fmla="*/ 1840 h 1888"/>
                <a:gd name="T30" fmla="*/ 3084 w 4040"/>
                <a:gd name="T31" fmla="*/ 1746 h 1888"/>
                <a:gd name="T32" fmla="*/ 3448 w 4040"/>
                <a:gd name="T33" fmla="*/ 1612 h 1888"/>
                <a:gd name="T34" fmla="*/ 3738 w 4040"/>
                <a:gd name="T35" fmla="*/ 1442 h 1888"/>
                <a:gd name="T36" fmla="*/ 3938 w 4040"/>
                <a:gd name="T37" fmla="*/ 1242 h 1888"/>
                <a:gd name="T38" fmla="*/ 4034 w 4040"/>
                <a:gd name="T39" fmla="*/ 1022 h 1888"/>
                <a:gd name="T40" fmla="*/ 4014 w 4040"/>
                <a:gd name="T41" fmla="*/ 790 h 1888"/>
                <a:gd name="T42" fmla="*/ 3882 w 4040"/>
                <a:gd name="T43" fmla="*/ 576 h 1888"/>
                <a:gd name="T44" fmla="*/ 3650 w 4040"/>
                <a:gd name="T45" fmla="*/ 386 h 1888"/>
                <a:gd name="T46" fmla="*/ 3334 w 4040"/>
                <a:gd name="T47" fmla="*/ 228 h 1888"/>
                <a:gd name="T48" fmla="*/ 2948 w 4040"/>
                <a:gd name="T49" fmla="*/ 106 h 1888"/>
                <a:gd name="T50" fmla="*/ 2506 w 4040"/>
                <a:gd name="T51" fmla="*/ 28 h 1888"/>
                <a:gd name="T52" fmla="*/ 2020 w 4040"/>
                <a:gd name="T53" fmla="*/ 0 h 1888"/>
                <a:gd name="T54" fmla="*/ 1606 w 4040"/>
                <a:gd name="T55" fmla="*/ 1736 h 1888"/>
                <a:gd name="T56" fmla="*/ 1164 w 4040"/>
                <a:gd name="T57" fmla="*/ 1678 h 1888"/>
                <a:gd name="T58" fmla="*/ 776 w 4040"/>
                <a:gd name="T59" fmla="*/ 1576 h 1888"/>
                <a:gd name="T60" fmla="*/ 458 w 4040"/>
                <a:gd name="T61" fmla="*/ 1436 h 1888"/>
                <a:gd name="T62" fmla="*/ 224 w 4040"/>
                <a:gd name="T63" fmla="*/ 1266 h 1888"/>
                <a:gd name="T64" fmla="*/ 88 w 4040"/>
                <a:gd name="T65" fmla="*/ 1074 h 1888"/>
                <a:gd name="T66" fmla="*/ 68 w 4040"/>
                <a:gd name="T67" fmla="*/ 864 h 1888"/>
                <a:gd name="T68" fmla="*/ 166 w 4040"/>
                <a:gd name="T69" fmla="*/ 664 h 1888"/>
                <a:gd name="T70" fmla="*/ 370 w 4040"/>
                <a:gd name="T71" fmla="*/ 486 h 1888"/>
                <a:gd name="T72" fmla="*/ 662 w 4040"/>
                <a:gd name="T73" fmla="*/ 336 h 1888"/>
                <a:gd name="T74" fmla="*/ 1028 w 4040"/>
                <a:gd name="T75" fmla="*/ 222 h 1888"/>
                <a:gd name="T76" fmla="*/ 1454 w 4040"/>
                <a:gd name="T77" fmla="*/ 148 h 1888"/>
                <a:gd name="T78" fmla="*/ 1922 w 4040"/>
                <a:gd name="T79" fmla="*/ 120 h 1888"/>
                <a:gd name="T80" fmla="*/ 2392 w 4040"/>
                <a:gd name="T81" fmla="*/ 148 h 1888"/>
                <a:gd name="T82" fmla="*/ 2818 w 4040"/>
                <a:gd name="T83" fmla="*/ 222 h 1888"/>
                <a:gd name="T84" fmla="*/ 3184 w 4040"/>
                <a:gd name="T85" fmla="*/ 336 h 1888"/>
                <a:gd name="T86" fmla="*/ 3476 w 4040"/>
                <a:gd name="T87" fmla="*/ 486 h 1888"/>
                <a:gd name="T88" fmla="*/ 3680 w 4040"/>
                <a:gd name="T89" fmla="*/ 664 h 1888"/>
                <a:gd name="T90" fmla="*/ 3778 w 4040"/>
                <a:gd name="T91" fmla="*/ 864 h 1888"/>
                <a:gd name="T92" fmla="*/ 3758 w 4040"/>
                <a:gd name="T93" fmla="*/ 1074 h 1888"/>
                <a:gd name="T94" fmla="*/ 3622 w 4040"/>
                <a:gd name="T95" fmla="*/ 1266 h 1888"/>
                <a:gd name="T96" fmla="*/ 3388 w 4040"/>
                <a:gd name="T97" fmla="*/ 1436 h 1888"/>
                <a:gd name="T98" fmla="*/ 3070 w 4040"/>
                <a:gd name="T99" fmla="*/ 1576 h 1888"/>
                <a:gd name="T100" fmla="*/ 2682 w 4040"/>
                <a:gd name="T101" fmla="*/ 1678 h 1888"/>
                <a:gd name="T102" fmla="*/ 2240 w 4040"/>
                <a:gd name="T103" fmla="*/ 173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7C16B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9107" name="Oval 19"/>
            <p:cNvSpPr>
              <a:spLocks noChangeArrowheads="1"/>
            </p:cNvSpPr>
            <p:nvPr/>
          </p:nvSpPr>
          <p:spPr bwMode="auto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9108" name="Oval 20"/>
            <p:cNvSpPr>
              <a:spLocks noChangeArrowheads="1"/>
            </p:cNvSpPr>
            <p:nvPr/>
          </p:nvSpPr>
          <p:spPr bwMode="auto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9109" name="Oval 21"/>
            <p:cNvSpPr>
              <a:spLocks noChangeArrowheads="1"/>
            </p:cNvSpPr>
            <p:nvPr/>
          </p:nvSpPr>
          <p:spPr bwMode="auto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9110" name="Oval 22"/>
            <p:cNvSpPr>
              <a:spLocks noChangeArrowheads="1"/>
            </p:cNvSpPr>
            <p:nvPr/>
          </p:nvSpPr>
          <p:spPr bwMode="auto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9111" name="Oval 23"/>
            <p:cNvSpPr>
              <a:spLocks noChangeArrowheads="1"/>
            </p:cNvSpPr>
            <p:nvPr/>
          </p:nvSpPr>
          <p:spPr bwMode="auto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9093" name="Oval 5"/>
            <p:cNvSpPr>
              <a:spLocks noChangeArrowheads="1"/>
            </p:cNvSpPr>
            <p:nvPr/>
          </p:nvSpPr>
          <p:spPr bwMode="gray">
            <a:xfrm>
              <a:off x="2407" y="1296"/>
              <a:ext cx="720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9094" name="Oval 6"/>
            <p:cNvSpPr>
              <a:spLocks noChangeArrowheads="1"/>
            </p:cNvSpPr>
            <p:nvPr/>
          </p:nvSpPr>
          <p:spPr bwMode="gray">
            <a:xfrm>
              <a:off x="999" y="2126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9095" name="Oval 7"/>
            <p:cNvSpPr>
              <a:spLocks noChangeArrowheads="1"/>
            </p:cNvSpPr>
            <p:nvPr/>
          </p:nvSpPr>
          <p:spPr bwMode="gray">
            <a:xfrm>
              <a:off x="1493" y="3050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9096" name="Oval 8"/>
            <p:cNvSpPr>
              <a:spLocks noChangeArrowheads="1"/>
            </p:cNvSpPr>
            <p:nvPr/>
          </p:nvSpPr>
          <p:spPr bwMode="gray">
            <a:xfrm>
              <a:off x="3048" y="2707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9097" name="Oval 9"/>
            <p:cNvSpPr>
              <a:spLocks noChangeArrowheads="1"/>
            </p:cNvSpPr>
            <p:nvPr/>
          </p:nvSpPr>
          <p:spPr bwMode="gray">
            <a:xfrm>
              <a:off x="4072" y="1420"/>
              <a:ext cx="680" cy="695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9098" name="Text Box 10"/>
            <p:cNvSpPr txBox="1">
              <a:spLocks noChangeArrowheads="1"/>
            </p:cNvSpPr>
            <p:nvPr/>
          </p:nvSpPr>
          <p:spPr bwMode="white">
            <a:xfrm>
              <a:off x="980" y="2349"/>
              <a:ext cx="76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200" b="1" dirty="0">
                  <a:solidFill>
                    <a:srgbClr val="1D22B1"/>
                  </a:solidFill>
                  <a:latin typeface="Verdana" charset="0"/>
                  <a:cs typeface="+mn-cs"/>
                </a:rPr>
                <a:t>Eigenvector </a:t>
              </a:r>
            </a:p>
            <a:p>
              <a:pPr eaLnBrk="0" hangingPunct="0">
                <a:defRPr/>
              </a:pPr>
              <a:r>
                <a:rPr lang="en-US" sz="1200" b="1" dirty="0">
                  <a:solidFill>
                    <a:srgbClr val="1D22B1"/>
                  </a:solidFill>
                  <a:latin typeface="Verdana" charset="0"/>
                  <a:cs typeface="+mn-cs"/>
                </a:rPr>
                <a:t>centrality</a:t>
              </a:r>
            </a:p>
          </p:txBody>
        </p:sp>
        <p:sp>
          <p:nvSpPr>
            <p:cNvPr id="89099" name="Text Box 11"/>
            <p:cNvSpPr txBox="1">
              <a:spLocks noChangeArrowheads="1"/>
            </p:cNvSpPr>
            <p:nvPr/>
          </p:nvSpPr>
          <p:spPr bwMode="white">
            <a:xfrm>
              <a:off x="2501" y="1534"/>
              <a:ext cx="57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defRPr/>
              </a:pPr>
              <a:r>
                <a:rPr lang="en-US" sz="1400" b="1" dirty="0">
                  <a:solidFill>
                    <a:schemeClr val="accent5">
                      <a:lumMod val="50000"/>
                    </a:schemeClr>
                  </a:solidFill>
                  <a:latin typeface="Verdana" charset="0"/>
                  <a:cs typeface="+mn-cs"/>
                </a:rPr>
                <a:t>Degree </a:t>
              </a:r>
            </a:p>
          </p:txBody>
        </p:sp>
        <p:sp>
          <p:nvSpPr>
            <p:cNvPr id="89100" name="Text Box 12"/>
            <p:cNvSpPr txBox="1">
              <a:spLocks noChangeArrowheads="1"/>
            </p:cNvSpPr>
            <p:nvPr/>
          </p:nvSpPr>
          <p:spPr bwMode="white">
            <a:xfrm>
              <a:off x="4128" y="1678"/>
              <a:ext cx="59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Verdana" charset="0"/>
                  <a:cs typeface="+mn-cs"/>
                </a:rPr>
                <a:t>Density</a:t>
              </a:r>
              <a:endParaRPr lang="en-US" b="1" dirty="0">
                <a:solidFill>
                  <a:schemeClr val="bg1"/>
                </a:solidFill>
                <a:latin typeface="Verdana" charset="0"/>
                <a:cs typeface="+mn-cs"/>
              </a:endParaRPr>
            </a:p>
          </p:txBody>
        </p:sp>
        <p:sp>
          <p:nvSpPr>
            <p:cNvPr id="89101" name="Text Box 13"/>
            <p:cNvSpPr txBox="1">
              <a:spLocks noChangeArrowheads="1"/>
            </p:cNvSpPr>
            <p:nvPr/>
          </p:nvSpPr>
          <p:spPr bwMode="white">
            <a:xfrm>
              <a:off x="3024" y="2928"/>
              <a:ext cx="74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Verdana" charset="0"/>
                  <a:cs typeface="+mn-cs"/>
                </a:rPr>
                <a:t>Closeness</a:t>
              </a:r>
            </a:p>
          </p:txBody>
        </p:sp>
        <p:sp>
          <p:nvSpPr>
            <p:cNvPr id="89102" name="Text Box 14"/>
            <p:cNvSpPr txBox="1">
              <a:spLocks noChangeArrowheads="1"/>
            </p:cNvSpPr>
            <p:nvPr/>
          </p:nvSpPr>
          <p:spPr bwMode="white">
            <a:xfrm>
              <a:off x="1476" y="3291"/>
              <a:ext cx="780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defRPr/>
              </a:pPr>
              <a:r>
                <a:rPr lang="en-US" sz="1100" b="1" dirty="0">
                  <a:solidFill>
                    <a:schemeClr val="bg1"/>
                  </a:solidFill>
                  <a:latin typeface="Verdana" charset="0"/>
                  <a:cs typeface="+mn-cs"/>
                </a:rPr>
                <a:t>Betweenness</a:t>
              </a:r>
            </a:p>
          </p:txBody>
        </p:sp>
        <p:sp>
          <p:nvSpPr>
            <p:cNvPr id="89103" name="Text Box 15"/>
            <p:cNvSpPr txBox="1">
              <a:spLocks noChangeArrowheads="1"/>
            </p:cNvSpPr>
            <p:nvPr/>
          </p:nvSpPr>
          <p:spPr bwMode="auto">
            <a:xfrm>
              <a:off x="2112" y="2183"/>
              <a:ext cx="1452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2800" b="1" dirty="0">
                  <a:cs typeface="+mn-cs"/>
                </a:rPr>
                <a:t>Network measures</a:t>
              </a:r>
            </a:p>
          </p:txBody>
        </p:sp>
        <p:sp>
          <p:nvSpPr>
            <p:cNvPr id="89104" name="Line 16"/>
            <p:cNvSpPr>
              <a:spLocks noChangeShapeType="1"/>
            </p:cNvSpPr>
            <p:nvPr/>
          </p:nvSpPr>
          <p:spPr bwMode="black">
            <a:xfrm>
              <a:off x="1639" y="1545"/>
              <a:ext cx="925" cy="7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cxnSp>
          <p:nvCxnSpPr>
            <p:cNvPr id="89105" name="AutoShape 17"/>
            <p:cNvCxnSpPr>
              <a:cxnSpLocks noChangeShapeType="1"/>
            </p:cNvCxnSpPr>
            <p:nvPr/>
          </p:nvCxnSpPr>
          <p:spPr bwMode="black">
            <a:xfrm flipH="1">
              <a:off x="559" y="1545"/>
              <a:ext cx="108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9106" name="Text Box 18"/>
            <p:cNvSpPr txBox="1">
              <a:spLocks noChangeArrowheads="1"/>
            </p:cNvSpPr>
            <p:nvPr/>
          </p:nvSpPr>
          <p:spPr bwMode="auto">
            <a:xfrm>
              <a:off x="480" y="1296"/>
              <a:ext cx="148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>
                <a:defRPr/>
              </a:pPr>
              <a:r>
                <a:rPr lang="en-US" sz="1600" b="1" dirty="0">
                  <a:latin typeface="Verdana" charset="0"/>
                  <a:cs typeface="+mn-cs"/>
                </a:rPr>
                <a:t>Network analysis</a:t>
              </a:r>
            </a:p>
          </p:txBody>
        </p:sp>
      </p:grpSp>
      <p:sp>
        <p:nvSpPr>
          <p:cNvPr id="27" name="Rectangle 26"/>
          <p:cNvSpPr/>
          <p:nvPr/>
        </p:nvSpPr>
        <p:spPr bwMode="auto">
          <a:xfrm>
            <a:off x="990600" y="0"/>
            <a:ext cx="64008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Framework &gt;&gt; Step 1 &gt;&gt; Network Measures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A8BB8-47E3-F043-BA65-823B4075CC5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degree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19200"/>
            <a:ext cx="6172200" cy="4114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990600" y="0"/>
            <a:ext cx="64008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Framework &gt;&gt; Step </a:t>
            </a:r>
            <a:r>
              <a:rPr lang="en-US" sz="1400" b="1" dirty="0"/>
              <a:t>1</a:t>
            </a:r>
            <a:r>
              <a:rPr lang="en-US" sz="1400" b="1" dirty="0" smtClean="0"/>
              <a:t> &gt;&gt; Network Measures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00200" y="5540514"/>
            <a:ext cx="632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A scale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-free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network.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A8BB8-47E3-F043-BA65-823B4075CC5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E</a:t>
            </a:r>
            <a:r>
              <a:rPr lang="en-US" dirty="0" smtClean="0">
                <a:cs typeface="+mj-cs"/>
              </a:rPr>
              <a:t>igenvector centrality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3400" y="1371600"/>
            <a:ext cx="8229600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800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>
              <a:defRPr/>
            </a:pPr>
            <a:r>
              <a:rPr lang="en-US" sz="2400" b="1" dirty="0" smtClean="0">
                <a:solidFill>
                  <a:schemeClr val="tx2"/>
                </a:solidFill>
              </a:rPr>
              <a:t>Indicates the </a:t>
            </a:r>
            <a:r>
              <a:rPr lang="en-US" sz="2400" b="1" dirty="0">
                <a:solidFill>
                  <a:schemeClr val="tx2"/>
                </a:solidFill>
              </a:rPr>
              <a:t>influence/importance of a node in </a:t>
            </a:r>
            <a:r>
              <a:rPr lang="en-US" sz="2400" b="1" dirty="0" smtClean="0">
                <a:solidFill>
                  <a:schemeClr val="tx2"/>
                </a:solidFill>
              </a:rPr>
              <a:t>our directed and normalized network.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14600"/>
            <a:ext cx="5715000" cy="3657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990600" y="0"/>
            <a:ext cx="64008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Framework &gt;&gt; Step 1 &gt;&gt; Network Measures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07CF5B-D0EE-B24A-B31A-823739AB3DF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65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/>
              <a:t>2</a:t>
            </a:r>
            <a:r>
              <a:rPr lang="en-US" dirty="0" smtClean="0"/>
              <a:t>: Brand selection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1219200"/>
            <a:ext cx="9067800" cy="3810000"/>
            <a:chOff x="0" y="1628775"/>
            <a:chExt cx="9067800" cy="3810000"/>
          </a:xfrm>
        </p:grpSpPr>
        <p:sp>
          <p:nvSpPr>
            <p:cNvPr id="8" name="AutoShape 3"/>
            <p:cNvSpPr>
              <a:spLocks noChangeArrowheads="1"/>
            </p:cNvSpPr>
            <p:nvPr/>
          </p:nvSpPr>
          <p:spPr bwMode="auto">
            <a:xfrm>
              <a:off x="5486400" y="3352800"/>
              <a:ext cx="3581400" cy="208597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/>
                      </a:gs>
                      <a:gs pos="100000">
                        <a:srgbClr val="99CCFF">
                          <a:gamma/>
                          <a:tint val="27451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latin typeface="Verdana" charset="0"/>
                <a:cs typeface="+mn-cs"/>
              </a:endParaRPr>
            </a:p>
          </p:txBody>
        </p:sp>
        <p:sp>
          <p:nvSpPr>
            <p:cNvPr id="9" name="AutoShape 5"/>
            <p:cNvSpPr>
              <a:spLocks noChangeArrowheads="1"/>
            </p:cNvSpPr>
            <p:nvPr/>
          </p:nvSpPr>
          <p:spPr bwMode="auto">
            <a:xfrm>
              <a:off x="76200" y="3352800"/>
              <a:ext cx="3733800" cy="208597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/>
                      </a:gs>
                      <a:gs pos="100000">
                        <a:srgbClr val="99CCFF">
                          <a:gamma/>
                          <a:tint val="27451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latin typeface="Verdana" charset="0"/>
                <a:cs typeface="+mn-cs"/>
              </a:endParaRPr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0" y="3552825"/>
              <a:ext cx="3733800" cy="1815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285750" indent="-285750" algn="l">
                <a:buFont typeface="Wingdings" charset="2"/>
                <a:buChar char="v"/>
                <a:defRPr/>
              </a:pPr>
              <a:r>
                <a:rPr lang="en-US" sz="1600" b="1" dirty="0">
                  <a:solidFill>
                    <a:schemeClr val="tx2"/>
                  </a:solidFill>
                </a:rPr>
                <a:t>F</a:t>
              </a:r>
              <a:r>
                <a:rPr lang="en-US" sz="1600" b="1" dirty="0" smtClean="0">
                  <a:solidFill>
                    <a:schemeClr val="tx2"/>
                  </a:solidFill>
                </a:rPr>
                <a:t>ind </a:t>
              </a:r>
              <a:r>
                <a:rPr lang="en-US" sz="1600" b="1" dirty="0">
                  <a:solidFill>
                    <a:schemeClr val="tx2"/>
                  </a:solidFill>
                </a:rPr>
                <a:t>closely related brands to the focal brand using hierarchical community detection</a:t>
              </a:r>
            </a:p>
            <a:p>
              <a:pPr lvl="1" algn="l">
                <a:buFont typeface="Wingdings" charset="2"/>
                <a:buChar char="q"/>
                <a:defRPr/>
              </a:pPr>
              <a:r>
                <a:rPr lang="en-US" sz="1600" dirty="0">
                  <a:latin typeface="Avenir Book"/>
                  <a:cs typeface="Avenir Book"/>
                </a:rPr>
                <a:t>A user is likely to be interested in the focal brand if he/she is interested in a brand which is similar to the focal brand.</a:t>
              </a: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gray">
            <a:xfrm>
              <a:off x="3516312" y="3406775"/>
              <a:ext cx="903288" cy="1241425"/>
            </a:xfrm>
            <a:custGeom>
              <a:avLst/>
              <a:gdLst>
                <a:gd name="T0" fmla="*/ 580 w 580"/>
                <a:gd name="T1" fmla="*/ 0 h 798"/>
                <a:gd name="T2" fmla="*/ 578 w 580"/>
                <a:gd name="T3" fmla="*/ 90 h 798"/>
                <a:gd name="T4" fmla="*/ 568 w 580"/>
                <a:gd name="T5" fmla="*/ 174 h 798"/>
                <a:gd name="T6" fmla="*/ 552 w 580"/>
                <a:gd name="T7" fmla="*/ 252 h 798"/>
                <a:gd name="T8" fmla="*/ 526 w 580"/>
                <a:gd name="T9" fmla="*/ 324 h 798"/>
                <a:gd name="T10" fmla="*/ 494 w 580"/>
                <a:gd name="T11" fmla="*/ 390 h 798"/>
                <a:gd name="T12" fmla="*/ 452 w 580"/>
                <a:gd name="T13" fmla="*/ 450 h 798"/>
                <a:gd name="T14" fmla="*/ 402 w 580"/>
                <a:gd name="T15" fmla="*/ 508 h 798"/>
                <a:gd name="T16" fmla="*/ 342 w 580"/>
                <a:gd name="T17" fmla="*/ 560 h 798"/>
                <a:gd name="T18" fmla="*/ 270 w 580"/>
                <a:gd name="T19" fmla="*/ 610 h 798"/>
                <a:gd name="T20" fmla="*/ 188 w 580"/>
                <a:gd name="T21" fmla="*/ 656 h 798"/>
                <a:gd name="T22" fmla="*/ 188 w 580"/>
                <a:gd name="T23" fmla="*/ 798 h 798"/>
                <a:gd name="T24" fmla="*/ 0 w 580"/>
                <a:gd name="T25" fmla="*/ 514 h 798"/>
                <a:gd name="T26" fmla="*/ 188 w 580"/>
                <a:gd name="T27" fmla="*/ 230 h 798"/>
                <a:gd name="T28" fmla="*/ 188 w 580"/>
                <a:gd name="T29" fmla="*/ 372 h 798"/>
                <a:gd name="T30" fmla="*/ 224 w 580"/>
                <a:gd name="T31" fmla="*/ 368 h 798"/>
                <a:gd name="T32" fmla="*/ 264 w 580"/>
                <a:gd name="T33" fmla="*/ 356 h 798"/>
                <a:gd name="T34" fmla="*/ 306 w 580"/>
                <a:gd name="T35" fmla="*/ 336 h 798"/>
                <a:gd name="T36" fmla="*/ 348 w 580"/>
                <a:gd name="T37" fmla="*/ 310 h 798"/>
                <a:gd name="T38" fmla="*/ 392 w 580"/>
                <a:gd name="T39" fmla="*/ 280 h 798"/>
                <a:gd name="T40" fmla="*/ 432 w 580"/>
                <a:gd name="T41" fmla="*/ 246 h 798"/>
                <a:gd name="T42" fmla="*/ 472 w 580"/>
                <a:gd name="T43" fmla="*/ 208 h 798"/>
                <a:gd name="T44" fmla="*/ 506 w 580"/>
                <a:gd name="T45" fmla="*/ 166 h 798"/>
                <a:gd name="T46" fmla="*/ 536 w 580"/>
                <a:gd name="T47" fmla="*/ 124 h 798"/>
                <a:gd name="T48" fmla="*/ 558 w 580"/>
                <a:gd name="T49" fmla="*/ 82 h 798"/>
                <a:gd name="T50" fmla="*/ 574 w 580"/>
                <a:gd name="T51" fmla="*/ 40 h 798"/>
                <a:gd name="T52" fmla="*/ 578 w 580"/>
                <a:gd name="T53" fmla="*/ 0 h 798"/>
                <a:gd name="T54" fmla="*/ 580 w 580"/>
                <a:gd name="T55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63529"/>
                    <a:invGamma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A06C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" name="AutoShape 8"/>
            <p:cNvSpPr>
              <a:spLocks noChangeAspect="1" noChangeArrowheads="1" noTextEdit="1"/>
            </p:cNvSpPr>
            <p:nvPr/>
          </p:nvSpPr>
          <p:spPr bwMode="gray">
            <a:xfrm flipH="1">
              <a:off x="4868863" y="3252788"/>
              <a:ext cx="909637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 flipH="1">
              <a:off x="4887913" y="3406775"/>
              <a:ext cx="903287" cy="1241425"/>
            </a:xfrm>
            <a:custGeom>
              <a:avLst/>
              <a:gdLst>
                <a:gd name="T0" fmla="*/ 580 w 580"/>
                <a:gd name="T1" fmla="*/ 0 h 798"/>
                <a:gd name="T2" fmla="*/ 578 w 580"/>
                <a:gd name="T3" fmla="*/ 90 h 798"/>
                <a:gd name="T4" fmla="*/ 568 w 580"/>
                <a:gd name="T5" fmla="*/ 174 h 798"/>
                <a:gd name="T6" fmla="*/ 552 w 580"/>
                <a:gd name="T7" fmla="*/ 252 h 798"/>
                <a:gd name="T8" fmla="*/ 526 w 580"/>
                <a:gd name="T9" fmla="*/ 324 h 798"/>
                <a:gd name="T10" fmla="*/ 494 w 580"/>
                <a:gd name="T11" fmla="*/ 390 h 798"/>
                <a:gd name="T12" fmla="*/ 452 w 580"/>
                <a:gd name="T13" fmla="*/ 450 h 798"/>
                <a:gd name="T14" fmla="*/ 402 w 580"/>
                <a:gd name="T15" fmla="*/ 508 h 798"/>
                <a:gd name="T16" fmla="*/ 342 w 580"/>
                <a:gd name="T17" fmla="*/ 560 h 798"/>
                <a:gd name="T18" fmla="*/ 270 w 580"/>
                <a:gd name="T19" fmla="*/ 610 h 798"/>
                <a:gd name="T20" fmla="*/ 188 w 580"/>
                <a:gd name="T21" fmla="*/ 656 h 798"/>
                <a:gd name="T22" fmla="*/ 188 w 580"/>
                <a:gd name="T23" fmla="*/ 798 h 798"/>
                <a:gd name="T24" fmla="*/ 0 w 580"/>
                <a:gd name="T25" fmla="*/ 514 h 798"/>
                <a:gd name="T26" fmla="*/ 188 w 580"/>
                <a:gd name="T27" fmla="*/ 230 h 798"/>
                <a:gd name="T28" fmla="*/ 188 w 580"/>
                <a:gd name="T29" fmla="*/ 372 h 798"/>
                <a:gd name="T30" fmla="*/ 224 w 580"/>
                <a:gd name="T31" fmla="*/ 368 h 798"/>
                <a:gd name="T32" fmla="*/ 264 w 580"/>
                <a:gd name="T33" fmla="*/ 356 h 798"/>
                <a:gd name="T34" fmla="*/ 306 w 580"/>
                <a:gd name="T35" fmla="*/ 336 h 798"/>
                <a:gd name="T36" fmla="*/ 348 w 580"/>
                <a:gd name="T37" fmla="*/ 310 h 798"/>
                <a:gd name="T38" fmla="*/ 392 w 580"/>
                <a:gd name="T39" fmla="*/ 280 h 798"/>
                <a:gd name="T40" fmla="*/ 432 w 580"/>
                <a:gd name="T41" fmla="*/ 246 h 798"/>
                <a:gd name="T42" fmla="*/ 472 w 580"/>
                <a:gd name="T43" fmla="*/ 208 h 798"/>
                <a:gd name="T44" fmla="*/ 506 w 580"/>
                <a:gd name="T45" fmla="*/ 166 h 798"/>
                <a:gd name="T46" fmla="*/ 536 w 580"/>
                <a:gd name="T47" fmla="*/ 124 h 798"/>
                <a:gd name="T48" fmla="*/ 558 w 580"/>
                <a:gd name="T49" fmla="*/ 82 h 798"/>
                <a:gd name="T50" fmla="*/ 574 w 580"/>
                <a:gd name="T51" fmla="*/ 40 h 798"/>
                <a:gd name="T52" fmla="*/ 578 w 580"/>
                <a:gd name="T53" fmla="*/ 0 h 798"/>
                <a:gd name="T54" fmla="*/ 580 w 580"/>
                <a:gd name="T55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31765"/>
                    <a:invGamma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A06C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14" name="Group 10"/>
            <p:cNvGrpSpPr>
              <a:grpSpLocks/>
            </p:cNvGrpSpPr>
            <p:nvPr/>
          </p:nvGrpSpPr>
          <p:grpSpPr bwMode="auto">
            <a:xfrm>
              <a:off x="3048000" y="1628775"/>
              <a:ext cx="2998788" cy="1601788"/>
              <a:chOff x="1997" y="1314"/>
              <a:chExt cx="1889" cy="1009"/>
            </a:xfrm>
          </p:grpSpPr>
          <p:grpSp>
            <p:nvGrpSpPr>
              <p:cNvPr id="17" name="Group 11"/>
              <p:cNvGrpSpPr>
                <a:grpSpLocks/>
              </p:cNvGrpSpPr>
              <p:nvPr/>
            </p:nvGrpSpPr>
            <p:grpSpPr bwMode="auto">
              <a:xfrm>
                <a:off x="1997" y="1404"/>
                <a:ext cx="1889" cy="919"/>
                <a:chOff x="1973" y="1027"/>
                <a:chExt cx="1926" cy="937"/>
              </a:xfrm>
            </p:grpSpPr>
            <p:sp>
              <p:nvSpPr>
                <p:cNvPr id="22" name="Oval 12"/>
                <p:cNvSpPr>
                  <a:spLocks noChangeArrowheads="1"/>
                </p:cNvSpPr>
                <p:nvPr/>
              </p:nvSpPr>
              <p:spPr bwMode="gray">
                <a:xfrm>
                  <a:off x="1994" y="1057"/>
                  <a:ext cx="1905" cy="90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48627"/>
                        <a:invGamma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" name="Oval 13"/>
                <p:cNvSpPr>
                  <a:spLocks noChangeArrowheads="1"/>
                </p:cNvSpPr>
                <p:nvPr/>
              </p:nvSpPr>
              <p:spPr bwMode="gray">
                <a:xfrm>
                  <a:off x="1973" y="1027"/>
                  <a:ext cx="1905" cy="90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44314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sp>
            <p:nvSpPr>
              <p:cNvPr id="18" name="Oval 14"/>
              <p:cNvSpPr>
                <a:spLocks noChangeArrowheads="1"/>
              </p:cNvSpPr>
              <p:nvPr/>
            </p:nvSpPr>
            <p:spPr bwMode="gray">
              <a:xfrm>
                <a:off x="2086" y="1314"/>
                <a:ext cx="1691" cy="845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9" name="Oval 15"/>
              <p:cNvSpPr>
                <a:spLocks noChangeArrowheads="1"/>
              </p:cNvSpPr>
              <p:nvPr/>
            </p:nvSpPr>
            <p:spPr bwMode="gray">
              <a:xfrm>
                <a:off x="2108" y="1319"/>
                <a:ext cx="1650" cy="82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34902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0" name="Oval 16"/>
              <p:cNvSpPr>
                <a:spLocks noChangeArrowheads="1"/>
              </p:cNvSpPr>
              <p:nvPr/>
            </p:nvSpPr>
            <p:spPr bwMode="gray">
              <a:xfrm>
                <a:off x="2125" y="1327"/>
                <a:ext cx="1570" cy="77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79216"/>
                      <a:invGamma/>
                    </a:schemeClr>
                  </a:gs>
                  <a:gs pos="100000">
                    <a:schemeClr val="accent1">
                      <a:alpha val="48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1" name="Oval 17"/>
              <p:cNvSpPr>
                <a:spLocks noChangeArrowheads="1"/>
              </p:cNvSpPr>
              <p:nvPr/>
            </p:nvSpPr>
            <p:spPr bwMode="gray">
              <a:xfrm>
                <a:off x="2208" y="1344"/>
                <a:ext cx="1382" cy="62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>
                      <a:alpha val="38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vert270"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0" y="1704975"/>
              <a:ext cx="34290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eaLnBrk="0" hangingPunct="0">
                <a:defRPr/>
              </a:pPr>
              <a:r>
                <a:rPr lang="en-US" b="1" dirty="0" smtClean="0">
                  <a:solidFill>
                    <a:srgbClr val="FF0000"/>
                  </a:solidFill>
                  <a:cs typeface="+mn-cs"/>
                </a:rPr>
                <a:t>Objective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cs typeface="+mn-cs"/>
                </a:rPr>
                <a:t>: Select influential, </a:t>
              </a:r>
            </a:p>
            <a:p>
              <a:pPr algn="l" eaLnBrk="0" hangingPunct="0">
                <a:defRPr/>
              </a:pP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cs typeface="+mn-cs"/>
                </a:rPr>
                <a:t>closely related brands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5734050" y="3552825"/>
              <a:ext cx="3257550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285750" indent="-285750" algn="l">
                <a:buFont typeface="Wingdings" charset="2"/>
                <a:buChar char="v"/>
                <a:defRPr/>
              </a:pPr>
              <a:r>
                <a:rPr lang="en-US" sz="1600" b="1" dirty="0">
                  <a:solidFill>
                    <a:schemeClr val="tx2"/>
                  </a:solidFill>
                </a:rPr>
                <a:t>R</a:t>
              </a:r>
              <a:r>
                <a:rPr lang="en-US" sz="1600" b="1" dirty="0" smtClean="0">
                  <a:solidFill>
                    <a:schemeClr val="tx2"/>
                  </a:solidFill>
                </a:rPr>
                <a:t>ank all brands </a:t>
              </a:r>
              <a:r>
                <a:rPr lang="en-US" sz="1600" b="1" dirty="0">
                  <a:solidFill>
                    <a:schemeClr val="tx2"/>
                  </a:solidFill>
                </a:rPr>
                <a:t>based on </a:t>
              </a:r>
              <a:r>
                <a:rPr lang="en-US" sz="1600" b="1" dirty="0" smtClean="0">
                  <a:solidFill>
                    <a:schemeClr val="tx2"/>
                  </a:solidFill>
                </a:rPr>
                <a:t>influence </a:t>
              </a:r>
              <a:r>
                <a:rPr lang="en-US" sz="1600" b="1" dirty="0">
                  <a:solidFill>
                    <a:schemeClr val="tx2"/>
                  </a:solidFill>
                </a:rPr>
                <a:t>scores using brand ranking algorithm</a:t>
              </a:r>
            </a:p>
            <a:p>
              <a:pPr lvl="1" algn="l">
                <a:buFont typeface="Wingdings" charset="2"/>
                <a:buChar char="q"/>
                <a:defRPr/>
              </a:pPr>
              <a:r>
                <a:rPr lang="en-US" sz="1600" dirty="0">
                  <a:latin typeface="Avenir Book"/>
                  <a:cs typeface="Avenir Book"/>
                </a:rPr>
                <a:t>Highly influential brands </a:t>
              </a:r>
              <a:r>
                <a:rPr lang="en-US" sz="1600" dirty="0" smtClean="0">
                  <a:latin typeface="Avenir Book"/>
                  <a:cs typeface="Avenir Book"/>
                </a:rPr>
                <a:t>are more useful for audience selection.</a:t>
              </a:r>
              <a:endParaRPr lang="en-US" sz="1600" dirty="0">
                <a:latin typeface="Avenir Book"/>
                <a:cs typeface="Avenir Book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29000" y="12192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Normalized undirected and directed networks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6800" y="357842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venir Book"/>
                <a:cs typeface="Avenir Book"/>
              </a:rPr>
              <a:t>D</a:t>
            </a:r>
            <a:r>
              <a:rPr lang="en-US" sz="1400" b="1" dirty="0" smtClean="0">
                <a:latin typeface="Avenir Book"/>
                <a:cs typeface="Avenir Book"/>
              </a:rPr>
              <a:t>irected</a:t>
            </a:r>
            <a:endParaRPr lang="en-US" sz="1400" b="1" dirty="0">
              <a:latin typeface="Avenir Book"/>
              <a:cs typeface="Avenir Book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29000" y="357842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venir Book"/>
                <a:cs typeface="Avenir Book"/>
              </a:rPr>
              <a:t>Undirected</a:t>
            </a:r>
            <a:endParaRPr lang="en-US" sz="1400" b="1" dirty="0">
              <a:latin typeface="Avenir Book"/>
              <a:cs typeface="Avenir Book"/>
            </a:endParaRPr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2819400" y="5105400"/>
            <a:ext cx="3733800" cy="6858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Verdana" charset="0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48000" y="5181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ombined</a:t>
            </a:r>
            <a:endParaRPr lang="en-US" dirty="0"/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3124200" y="6019800"/>
            <a:ext cx="3263900" cy="7620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</a:rPr>
              <a:t>Selected brands</a:t>
            </a:r>
            <a:endParaRPr lang="en-US" sz="2400" b="1" dirty="0">
              <a:effectLst>
                <a:outerShdw blurRad="38100" dist="38100" dir="2700000" algn="tl">
                  <a:srgbClr val="DDDDDD"/>
                </a:outerShdw>
              </a:effectLst>
              <a:cs typeface="+mn-cs"/>
            </a:endParaRPr>
          </a:p>
        </p:txBody>
      </p:sp>
      <p:sp>
        <p:nvSpPr>
          <p:cNvPr id="5" name="Down Arrow 4"/>
          <p:cNvSpPr/>
          <p:nvPr/>
        </p:nvSpPr>
        <p:spPr bwMode="auto">
          <a:xfrm>
            <a:off x="4191000" y="5867400"/>
            <a:ext cx="1143000" cy="3810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990600" y="0"/>
            <a:ext cx="64008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Framework &gt;&gt; Step </a:t>
            </a:r>
            <a:r>
              <a:rPr lang="en-US" sz="1400" b="1" dirty="0"/>
              <a:t>2</a:t>
            </a:r>
            <a:r>
              <a:rPr lang="en-US" sz="1400" b="1" dirty="0" smtClean="0"/>
              <a:t> &gt;&gt; Brand Selection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290726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4E674"/>
                </a:solidFill>
              </a:rPr>
              <a:t>Similarity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48400" y="2895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4E674"/>
                </a:solidFill>
              </a:rPr>
              <a:t>Influence</a:t>
            </a:r>
            <a:endParaRPr lang="en-US" b="1" dirty="0">
              <a:solidFill>
                <a:srgbClr val="64E674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07CF5B-D0EE-B24A-B31A-823739AB3DF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2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4107992" y="1404071"/>
            <a:ext cx="1527995" cy="1567729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/>
          <p:cNvGrpSpPr/>
          <p:nvPr/>
        </p:nvGrpSpPr>
        <p:grpSpPr>
          <a:xfrm>
            <a:off x="264588" y="1093168"/>
            <a:ext cx="2420981" cy="1878632"/>
            <a:chOff x="264588" y="145528"/>
            <a:chExt cx="2420981" cy="1878632"/>
          </a:xfrm>
        </p:grpSpPr>
        <p:sp>
          <p:nvSpPr>
            <p:cNvPr id="8" name="Oval 7"/>
            <p:cNvSpPr/>
            <p:nvPr/>
          </p:nvSpPr>
          <p:spPr>
            <a:xfrm>
              <a:off x="866526" y="69456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660552" y="482888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00641" y="1111561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51409" y="906242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288948" y="800403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128068" y="1494967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987979" y="1323238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88948" y="271211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89750" y="153491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607635" y="174659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9" idx="6"/>
              <a:endCxn id="15" idx="2"/>
            </p:cNvCxnSpPr>
            <p:nvPr/>
          </p:nvCxnSpPr>
          <p:spPr>
            <a:xfrm flipV="1">
              <a:off x="1878837" y="377050"/>
              <a:ext cx="410111" cy="211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4"/>
              <a:endCxn id="12" idx="0"/>
            </p:cNvCxnSpPr>
            <p:nvPr/>
          </p:nvCxnSpPr>
          <p:spPr>
            <a:xfrm>
              <a:off x="2398091" y="482888"/>
              <a:ext cx="0" cy="3175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4"/>
              <a:endCxn id="11" idx="0"/>
            </p:cNvCxnSpPr>
            <p:nvPr/>
          </p:nvCxnSpPr>
          <p:spPr>
            <a:xfrm flipH="1">
              <a:off x="1660552" y="694565"/>
              <a:ext cx="109143" cy="211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" idx="5"/>
              <a:endCxn id="11" idx="2"/>
            </p:cNvCxnSpPr>
            <p:nvPr/>
          </p:nvCxnSpPr>
          <p:spPr>
            <a:xfrm>
              <a:off x="1052844" y="875243"/>
              <a:ext cx="498565" cy="136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3"/>
              <a:endCxn id="13" idx="0"/>
            </p:cNvCxnSpPr>
            <p:nvPr/>
          </p:nvCxnSpPr>
          <p:spPr>
            <a:xfrm flipH="1">
              <a:off x="1237211" y="1086920"/>
              <a:ext cx="346165" cy="4080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" idx="0"/>
              <a:endCxn id="8" idx="4"/>
            </p:cNvCxnSpPr>
            <p:nvPr/>
          </p:nvCxnSpPr>
          <p:spPr>
            <a:xfrm flipV="1">
              <a:off x="909784" y="906242"/>
              <a:ext cx="65885" cy="2053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" idx="2"/>
            </p:cNvCxnSpPr>
            <p:nvPr/>
          </p:nvCxnSpPr>
          <p:spPr>
            <a:xfrm flipH="1">
              <a:off x="615167" y="1217400"/>
              <a:ext cx="18547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6" idx="6"/>
              <a:endCxn id="13" idx="2"/>
            </p:cNvCxnSpPr>
            <p:nvPr/>
          </p:nvCxnSpPr>
          <p:spPr>
            <a:xfrm flipV="1">
              <a:off x="708035" y="1600806"/>
              <a:ext cx="420033" cy="399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1"/>
              <a:endCxn id="13" idx="5"/>
            </p:cNvCxnSpPr>
            <p:nvPr/>
          </p:nvCxnSpPr>
          <p:spPr>
            <a:xfrm flipH="1" flipV="1">
              <a:off x="1314386" y="1675645"/>
              <a:ext cx="325216" cy="1019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7" idx="0"/>
              <a:endCxn id="11" idx="4"/>
            </p:cNvCxnSpPr>
            <p:nvPr/>
          </p:nvCxnSpPr>
          <p:spPr>
            <a:xfrm flipH="1" flipV="1">
              <a:off x="1660552" y="1117919"/>
              <a:ext cx="56226" cy="6286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5" idx="6"/>
            </p:cNvCxnSpPr>
            <p:nvPr/>
          </p:nvCxnSpPr>
          <p:spPr>
            <a:xfrm>
              <a:off x="2507233" y="377050"/>
              <a:ext cx="178336" cy="105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4" idx="0"/>
              <a:endCxn id="9" idx="5"/>
            </p:cNvCxnSpPr>
            <p:nvPr/>
          </p:nvCxnSpPr>
          <p:spPr>
            <a:xfrm flipH="1" flipV="1">
              <a:off x="1846870" y="663566"/>
              <a:ext cx="250252" cy="6596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4" idx="1"/>
              <a:endCxn id="11" idx="5"/>
            </p:cNvCxnSpPr>
            <p:nvPr/>
          </p:nvCxnSpPr>
          <p:spPr>
            <a:xfrm flipH="1" flipV="1">
              <a:off x="1737727" y="1086920"/>
              <a:ext cx="282219" cy="2673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7" idx="5"/>
            </p:cNvCxnSpPr>
            <p:nvPr/>
          </p:nvCxnSpPr>
          <p:spPr>
            <a:xfrm>
              <a:off x="1793953" y="1927270"/>
              <a:ext cx="84884" cy="968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7" idx="3"/>
            </p:cNvCxnSpPr>
            <p:nvPr/>
          </p:nvCxnSpPr>
          <p:spPr>
            <a:xfrm flipH="1">
              <a:off x="1551409" y="1927270"/>
              <a:ext cx="88193" cy="968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3" idx="3"/>
            </p:cNvCxnSpPr>
            <p:nvPr/>
          </p:nvCxnSpPr>
          <p:spPr>
            <a:xfrm flipH="1">
              <a:off x="1128068" y="1675645"/>
              <a:ext cx="31967" cy="1019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2" idx="6"/>
            </p:cNvCxnSpPr>
            <p:nvPr/>
          </p:nvCxnSpPr>
          <p:spPr>
            <a:xfrm>
              <a:off x="2507233" y="906242"/>
              <a:ext cx="1783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2" idx="4"/>
            </p:cNvCxnSpPr>
            <p:nvPr/>
          </p:nvCxnSpPr>
          <p:spPr>
            <a:xfrm>
              <a:off x="2398091" y="1012080"/>
              <a:ext cx="0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5" idx="0"/>
            </p:cNvCxnSpPr>
            <p:nvPr/>
          </p:nvCxnSpPr>
          <p:spPr>
            <a:xfrm flipV="1">
              <a:off x="2398091" y="145528"/>
              <a:ext cx="0" cy="1256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" idx="1"/>
            </p:cNvCxnSpPr>
            <p:nvPr/>
          </p:nvCxnSpPr>
          <p:spPr>
            <a:xfrm flipH="1" flipV="1">
              <a:off x="1607635" y="377050"/>
              <a:ext cx="84884" cy="1368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6" idx="1"/>
            </p:cNvCxnSpPr>
            <p:nvPr/>
          </p:nvCxnSpPr>
          <p:spPr>
            <a:xfrm flipH="1" flipV="1">
              <a:off x="423341" y="1494967"/>
              <a:ext cx="98376" cy="709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0" idx="4"/>
            </p:cNvCxnSpPr>
            <p:nvPr/>
          </p:nvCxnSpPr>
          <p:spPr>
            <a:xfrm flipH="1">
              <a:off x="866526" y="1323238"/>
              <a:ext cx="43258" cy="1055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6" idx="4"/>
            </p:cNvCxnSpPr>
            <p:nvPr/>
          </p:nvCxnSpPr>
          <p:spPr>
            <a:xfrm flipH="1">
              <a:off x="568864" y="1746592"/>
              <a:ext cx="30029" cy="1188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14" idx="4"/>
            </p:cNvCxnSpPr>
            <p:nvPr/>
          </p:nvCxnSpPr>
          <p:spPr>
            <a:xfrm>
              <a:off x="2097122" y="1534915"/>
              <a:ext cx="0" cy="1407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14" idx="6"/>
            </p:cNvCxnSpPr>
            <p:nvPr/>
          </p:nvCxnSpPr>
          <p:spPr>
            <a:xfrm flipV="1">
              <a:off x="2206264" y="1428819"/>
              <a:ext cx="141956" cy="2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9" idx="2"/>
            </p:cNvCxnSpPr>
            <p:nvPr/>
          </p:nvCxnSpPr>
          <p:spPr>
            <a:xfrm flipH="1">
              <a:off x="1551409" y="588727"/>
              <a:ext cx="1091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15" idx="7"/>
            </p:cNvCxnSpPr>
            <p:nvPr/>
          </p:nvCxnSpPr>
          <p:spPr>
            <a:xfrm flipV="1">
              <a:off x="2475266" y="224907"/>
              <a:ext cx="157386" cy="773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11" idx="6"/>
              <a:endCxn id="12" idx="2"/>
            </p:cNvCxnSpPr>
            <p:nvPr/>
          </p:nvCxnSpPr>
          <p:spPr>
            <a:xfrm flipV="1">
              <a:off x="1769694" y="906242"/>
              <a:ext cx="519254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423341" y="377050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5"/>
              <a:endCxn id="8" idx="1"/>
            </p:cNvCxnSpPr>
            <p:nvPr/>
          </p:nvCxnSpPr>
          <p:spPr>
            <a:xfrm>
              <a:off x="609659" y="557728"/>
              <a:ext cx="288834" cy="1678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3" idx="1"/>
            </p:cNvCxnSpPr>
            <p:nvPr/>
          </p:nvCxnSpPr>
          <p:spPr>
            <a:xfrm flipH="1" flipV="1">
              <a:off x="423341" y="271211"/>
              <a:ext cx="31967" cy="136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3" idx="2"/>
            </p:cNvCxnSpPr>
            <p:nvPr/>
          </p:nvCxnSpPr>
          <p:spPr>
            <a:xfrm flipH="1" flipV="1">
              <a:off x="264588" y="482888"/>
              <a:ext cx="158753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83" idx="4"/>
            </p:cNvCxnSpPr>
            <p:nvPr/>
          </p:nvCxnSpPr>
          <p:spPr>
            <a:xfrm>
              <a:off x="532484" y="588727"/>
              <a:ext cx="36380" cy="1368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3" idx="7"/>
            </p:cNvCxnSpPr>
            <p:nvPr/>
          </p:nvCxnSpPr>
          <p:spPr>
            <a:xfrm flipV="1">
              <a:off x="609659" y="302210"/>
              <a:ext cx="98376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0" idx="6"/>
            </p:cNvCxnSpPr>
            <p:nvPr/>
          </p:nvCxnSpPr>
          <p:spPr>
            <a:xfrm>
              <a:off x="1018926" y="1217400"/>
              <a:ext cx="1411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3287769" y="1093168"/>
            <a:ext cx="2420981" cy="1878632"/>
            <a:chOff x="264588" y="145528"/>
            <a:chExt cx="2420981" cy="1878632"/>
          </a:xfrm>
        </p:grpSpPr>
        <p:sp>
          <p:nvSpPr>
            <p:cNvPr id="101" name="Oval 100"/>
            <p:cNvSpPr/>
            <p:nvPr/>
          </p:nvSpPr>
          <p:spPr>
            <a:xfrm>
              <a:off x="866526" y="69456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1660552" y="482888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800641" y="1111561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551409" y="906242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288948" y="800403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240523" y="147512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987979" y="1323238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288948" y="271211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9750" y="153491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1607635" y="174659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2" idx="6"/>
              <a:endCxn id="108" idx="2"/>
            </p:cNvCxnSpPr>
            <p:nvPr/>
          </p:nvCxnSpPr>
          <p:spPr>
            <a:xfrm flipV="1">
              <a:off x="1878837" y="377050"/>
              <a:ext cx="410111" cy="211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8" idx="4"/>
              <a:endCxn id="105" idx="0"/>
            </p:cNvCxnSpPr>
            <p:nvPr/>
          </p:nvCxnSpPr>
          <p:spPr>
            <a:xfrm>
              <a:off x="2398091" y="482888"/>
              <a:ext cx="0" cy="3175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2" idx="4"/>
              <a:endCxn id="104" idx="0"/>
            </p:cNvCxnSpPr>
            <p:nvPr/>
          </p:nvCxnSpPr>
          <p:spPr>
            <a:xfrm flipH="1">
              <a:off x="1660552" y="694565"/>
              <a:ext cx="109143" cy="211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1" idx="5"/>
              <a:endCxn id="104" idx="2"/>
            </p:cNvCxnSpPr>
            <p:nvPr/>
          </p:nvCxnSpPr>
          <p:spPr>
            <a:xfrm>
              <a:off x="1052844" y="875243"/>
              <a:ext cx="498565" cy="136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4" idx="3"/>
              <a:endCxn id="106" idx="0"/>
            </p:cNvCxnSpPr>
            <p:nvPr/>
          </p:nvCxnSpPr>
          <p:spPr>
            <a:xfrm flipH="1">
              <a:off x="1349666" y="1086920"/>
              <a:ext cx="233710" cy="3882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3" idx="0"/>
              <a:endCxn id="101" idx="4"/>
            </p:cNvCxnSpPr>
            <p:nvPr/>
          </p:nvCxnSpPr>
          <p:spPr>
            <a:xfrm flipV="1">
              <a:off x="909784" y="906242"/>
              <a:ext cx="65885" cy="2053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3" idx="2"/>
            </p:cNvCxnSpPr>
            <p:nvPr/>
          </p:nvCxnSpPr>
          <p:spPr>
            <a:xfrm flipH="1">
              <a:off x="615167" y="1217400"/>
              <a:ext cx="18547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9" idx="6"/>
              <a:endCxn id="106" idx="2"/>
            </p:cNvCxnSpPr>
            <p:nvPr/>
          </p:nvCxnSpPr>
          <p:spPr>
            <a:xfrm flipV="1">
              <a:off x="708035" y="1580961"/>
              <a:ext cx="532488" cy="597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10" idx="1"/>
              <a:endCxn id="106" idx="5"/>
            </p:cNvCxnSpPr>
            <p:nvPr/>
          </p:nvCxnSpPr>
          <p:spPr>
            <a:xfrm flipH="1" flipV="1">
              <a:off x="1426841" y="1655800"/>
              <a:ext cx="212761" cy="1217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10" idx="0"/>
              <a:endCxn id="104" idx="4"/>
            </p:cNvCxnSpPr>
            <p:nvPr/>
          </p:nvCxnSpPr>
          <p:spPr>
            <a:xfrm flipH="1" flipV="1">
              <a:off x="1660552" y="1117919"/>
              <a:ext cx="56226" cy="6286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8" idx="6"/>
            </p:cNvCxnSpPr>
            <p:nvPr/>
          </p:nvCxnSpPr>
          <p:spPr>
            <a:xfrm>
              <a:off x="2507233" y="377050"/>
              <a:ext cx="178336" cy="105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07" idx="0"/>
              <a:endCxn id="102" idx="5"/>
            </p:cNvCxnSpPr>
            <p:nvPr/>
          </p:nvCxnSpPr>
          <p:spPr>
            <a:xfrm flipH="1" flipV="1">
              <a:off x="1846870" y="663566"/>
              <a:ext cx="250252" cy="6596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07" idx="1"/>
              <a:endCxn id="104" idx="5"/>
            </p:cNvCxnSpPr>
            <p:nvPr/>
          </p:nvCxnSpPr>
          <p:spPr>
            <a:xfrm flipH="1" flipV="1">
              <a:off x="1737727" y="1086920"/>
              <a:ext cx="282219" cy="2673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0" idx="5"/>
            </p:cNvCxnSpPr>
            <p:nvPr/>
          </p:nvCxnSpPr>
          <p:spPr>
            <a:xfrm>
              <a:off x="1793953" y="1927270"/>
              <a:ext cx="84884" cy="968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0" idx="3"/>
            </p:cNvCxnSpPr>
            <p:nvPr/>
          </p:nvCxnSpPr>
          <p:spPr>
            <a:xfrm flipH="1">
              <a:off x="1551409" y="1927270"/>
              <a:ext cx="88193" cy="968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06" idx="3"/>
            </p:cNvCxnSpPr>
            <p:nvPr/>
          </p:nvCxnSpPr>
          <p:spPr>
            <a:xfrm flipH="1">
              <a:off x="1240523" y="1655800"/>
              <a:ext cx="31967" cy="1019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5" idx="6"/>
            </p:cNvCxnSpPr>
            <p:nvPr/>
          </p:nvCxnSpPr>
          <p:spPr>
            <a:xfrm>
              <a:off x="2507233" y="906242"/>
              <a:ext cx="1783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5" idx="4"/>
            </p:cNvCxnSpPr>
            <p:nvPr/>
          </p:nvCxnSpPr>
          <p:spPr>
            <a:xfrm>
              <a:off x="2398091" y="1012080"/>
              <a:ext cx="0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08" idx="0"/>
            </p:cNvCxnSpPr>
            <p:nvPr/>
          </p:nvCxnSpPr>
          <p:spPr>
            <a:xfrm flipV="1">
              <a:off x="2398091" y="145528"/>
              <a:ext cx="0" cy="1256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02" idx="1"/>
            </p:cNvCxnSpPr>
            <p:nvPr/>
          </p:nvCxnSpPr>
          <p:spPr>
            <a:xfrm flipH="1" flipV="1">
              <a:off x="1607635" y="377050"/>
              <a:ext cx="84884" cy="1368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09" idx="1"/>
            </p:cNvCxnSpPr>
            <p:nvPr/>
          </p:nvCxnSpPr>
          <p:spPr>
            <a:xfrm flipH="1" flipV="1">
              <a:off x="423341" y="1494967"/>
              <a:ext cx="98376" cy="709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03" idx="4"/>
            </p:cNvCxnSpPr>
            <p:nvPr/>
          </p:nvCxnSpPr>
          <p:spPr>
            <a:xfrm flipH="1">
              <a:off x="866526" y="1323238"/>
              <a:ext cx="43258" cy="1055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09" idx="4"/>
            </p:cNvCxnSpPr>
            <p:nvPr/>
          </p:nvCxnSpPr>
          <p:spPr>
            <a:xfrm flipH="1">
              <a:off x="568864" y="1746592"/>
              <a:ext cx="30029" cy="1188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07" idx="4"/>
            </p:cNvCxnSpPr>
            <p:nvPr/>
          </p:nvCxnSpPr>
          <p:spPr>
            <a:xfrm>
              <a:off x="2097122" y="1534915"/>
              <a:ext cx="0" cy="1407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07" idx="6"/>
            </p:cNvCxnSpPr>
            <p:nvPr/>
          </p:nvCxnSpPr>
          <p:spPr>
            <a:xfrm flipV="1">
              <a:off x="2206264" y="1428819"/>
              <a:ext cx="141956" cy="2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2" idx="2"/>
            </p:cNvCxnSpPr>
            <p:nvPr/>
          </p:nvCxnSpPr>
          <p:spPr>
            <a:xfrm flipH="1">
              <a:off x="1551409" y="588727"/>
              <a:ext cx="1091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08" idx="7"/>
            </p:cNvCxnSpPr>
            <p:nvPr/>
          </p:nvCxnSpPr>
          <p:spPr>
            <a:xfrm flipV="1">
              <a:off x="2475266" y="224907"/>
              <a:ext cx="157386" cy="773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04" idx="6"/>
              <a:endCxn id="105" idx="2"/>
            </p:cNvCxnSpPr>
            <p:nvPr/>
          </p:nvCxnSpPr>
          <p:spPr>
            <a:xfrm flipV="1">
              <a:off x="1769694" y="906242"/>
              <a:ext cx="519254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423341" y="377050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>
              <a:stCxn id="139" idx="5"/>
              <a:endCxn id="101" idx="1"/>
            </p:cNvCxnSpPr>
            <p:nvPr/>
          </p:nvCxnSpPr>
          <p:spPr>
            <a:xfrm>
              <a:off x="609659" y="557728"/>
              <a:ext cx="288834" cy="1678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39" idx="1"/>
            </p:cNvCxnSpPr>
            <p:nvPr/>
          </p:nvCxnSpPr>
          <p:spPr>
            <a:xfrm flipH="1" flipV="1">
              <a:off x="423341" y="271211"/>
              <a:ext cx="31967" cy="136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39" idx="2"/>
            </p:cNvCxnSpPr>
            <p:nvPr/>
          </p:nvCxnSpPr>
          <p:spPr>
            <a:xfrm flipH="1" flipV="1">
              <a:off x="264588" y="482888"/>
              <a:ext cx="158753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39" idx="4"/>
            </p:cNvCxnSpPr>
            <p:nvPr/>
          </p:nvCxnSpPr>
          <p:spPr>
            <a:xfrm>
              <a:off x="532484" y="588727"/>
              <a:ext cx="36380" cy="1368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39" idx="7"/>
            </p:cNvCxnSpPr>
            <p:nvPr/>
          </p:nvCxnSpPr>
          <p:spPr>
            <a:xfrm flipV="1">
              <a:off x="609659" y="302210"/>
              <a:ext cx="98376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03" idx="6"/>
            </p:cNvCxnSpPr>
            <p:nvPr/>
          </p:nvCxnSpPr>
          <p:spPr>
            <a:xfrm>
              <a:off x="1018926" y="1217400"/>
              <a:ext cx="1411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ight Arrow 200"/>
          <p:cNvSpPr/>
          <p:nvPr/>
        </p:nvSpPr>
        <p:spPr>
          <a:xfrm>
            <a:off x="2818125" y="2111863"/>
            <a:ext cx="376777" cy="51142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venir Book"/>
                <a:cs typeface="Avenir Book"/>
              </a:rPr>
              <a:t>I</a:t>
            </a:r>
            <a:endParaRPr lang="en-US" sz="28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202" name="Right Arrow 201"/>
          <p:cNvSpPr/>
          <p:nvPr/>
        </p:nvSpPr>
        <p:spPr>
          <a:xfrm>
            <a:off x="2765209" y="4301063"/>
            <a:ext cx="429694" cy="51142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venir Book"/>
                <a:cs typeface="Avenir Book"/>
              </a:rPr>
              <a:t>II</a:t>
            </a:r>
            <a:endParaRPr lang="en-US" sz="28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grpSp>
        <p:nvGrpSpPr>
          <p:cNvPr id="310" name="Group 309"/>
          <p:cNvGrpSpPr/>
          <p:nvPr/>
        </p:nvGrpSpPr>
        <p:grpSpPr>
          <a:xfrm>
            <a:off x="397144" y="3405885"/>
            <a:ext cx="2420981" cy="2004315"/>
            <a:chOff x="397144" y="2762422"/>
            <a:chExt cx="2420981" cy="2004315"/>
          </a:xfrm>
        </p:grpSpPr>
        <p:sp>
          <p:nvSpPr>
            <p:cNvPr id="147" name="Oval 146"/>
            <p:cNvSpPr/>
            <p:nvPr/>
          </p:nvSpPr>
          <p:spPr>
            <a:xfrm>
              <a:off x="999082" y="3369689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793108" y="315801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933197" y="378668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83965" y="3581366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2421504" y="3475527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60624" y="4170091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120535" y="399836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421504" y="294633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22306" y="4210039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1740191" y="4421716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/>
            <p:cNvCxnSpPr>
              <a:stCxn id="148" idx="6"/>
              <a:endCxn id="154" idx="2"/>
            </p:cNvCxnSpPr>
            <p:nvPr/>
          </p:nvCxnSpPr>
          <p:spPr>
            <a:xfrm flipV="1">
              <a:off x="2011393" y="3052174"/>
              <a:ext cx="410111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54" idx="4"/>
              <a:endCxn id="151" idx="0"/>
            </p:cNvCxnSpPr>
            <p:nvPr/>
          </p:nvCxnSpPr>
          <p:spPr>
            <a:xfrm>
              <a:off x="2530647" y="3158012"/>
              <a:ext cx="0" cy="317515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48" idx="4"/>
              <a:endCxn id="150" idx="0"/>
            </p:cNvCxnSpPr>
            <p:nvPr/>
          </p:nvCxnSpPr>
          <p:spPr>
            <a:xfrm flipH="1">
              <a:off x="1793108" y="3369689"/>
              <a:ext cx="109143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47" idx="5"/>
              <a:endCxn id="150" idx="2"/>
            </p:cNvCxnSpPr>
            <p:nvPr/>
          </p:nvCxnSpPr>
          <p:spPr>
            <a:xfrm>
              <a:off x="1185400" y="3550367"/>
              <a:ext cx="498565" cy="13683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50" idx="3"/>
              <a:endCxn id="152" idx="0"/>
            </p:cNvCxnSpPr>
            <p:nvPr/>
          </p:nvCxnSpPr>
          <p:spPr>
            <a:xfrm flipH="1">
              <a:off x="1369767" y="3762044"/>
              <a:ext cx="346165" cy="40804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49" idx="0"/>
              <a:endCxn id="147" idx="4"/>
            </p:cNvCxnSpPr>
            <p:nvPr/>
          </p:nvCxnSpPr>
          <p:spPr>
            <a:xfrm flipV="1">
              <a:off x="1042340" y="3581366"/>
              <a:ext cx="65885" cy="20531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49" idx="2"/>
            </p:cNvCxnSpPr>
            <p:nvPr/>
          </p:nvCxnSpPr>
          <p:spPr>
            <a:xfrm flipH="1">
              <a:off x="747723" y="3892524"/>
              <a:ext cx="185474" cy="0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55" idx="6"/>
              <a:endCxn id="152" idx="2"/>
            </p:cNvCxnSpPr>
            <p:nvPr/>
          </p:nvCxnSpPr>
          <p:spPr>
            <a:xfrm flipV="1">
              <a:off x="840591" y="4275930"/>
              <a:ext cx="420033" cy="3994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56" idx="1"/>
              <a:endCxn id="152" idx="5"/>
            </p:cNvCxnSpPr>
            <p:nvPr/>
          </p:nvCxnSpPr>
          <p:spPr>
            <a:xfrm flipH="1" flipV="1">
              <a:off x="1446942" y="4350769"/>
              <a:ext cx="325216" cy="101946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56" idx="0"/>
              <a:endCxn id="150" idx="4"/>
            </p:cNvCxnSpPr>
            <p:nvPr/>
          </p:nvCxnSpPr>
          <p:spPr>
            <a:xfrm flipH="1" flipV="1">
              <a:off x="1793108" y="3793043"/>
              <a:ext cx="56226" cy="62867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4" idx="6"/>
            </p:cNvCxnSpPr>
            <p:nvPr/>
          </p:nvCxnSpPr>
          <p:spPr>
            <a:xfrm>
              <a:off x="2639789" y="3052174"/>
              <a:ext cx="178336" cy="10583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53" idx="0"/>
              <a:endCxn id="148" idx="5"/>
            </p:cNvCxnSpPr>
            <p:nvPr/>
          </p:nvCxnSpPr>
          <p:spPr>
            <a:xfrm flipH="1" flipV="1">
              <a:off x="1979426" y="3338690"/>
              <a:ext cx="250252" cy="659672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53" idx="1"/>
              <a:endCxn id="150" idx="5"/>
            </p:cNvCxnSpPr>
            <p:nvPr/>
          </p:nvCxnSpPr>
          <p:spPr>
            <a:xfrm flipH="1" flipV="1">
              <a:off x="1870283" y="3762044"/>
              <a:ext cx="282219" cy="26731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56" idx="5"/>
            </p:cNvCxnSpPr>
            <p:nvPr/>
          </p:nvCxnSpPr>
          <p:spPr>
            <a:xfrm>
              <a:off x="1926509" y="4602394"/>
              <a:ext cx="84884" cy="96890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56" idx="3"/>
            </p:cNvCxnSpPr>
            <p:nvPr/>
          </p:nvCxnSpPr>
          <p:spPr>
            <a:xfrm flipH="1">
              <a:off x="1639602" y="4602394"/>
              <a:ext cx="132556" cy="16434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2" idx="3"/>
            </p:cNvCxnSpPr>
            <p:nvPr/>
          </p:nvCxnSpPr>
          <p:spPr>
            <a:xfrm flipH="1">
              <a:off x="1237211" y="4350769"/>
              <a:ext cx="55380" cy="18975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51" idx="6"/>
            </p:cNvCxnSpPr>
            <p:nvPr/>
          </p:nvCxnSpPr>
          <p:spPr>
            <a:xfrm>
              <a:off x="2639789" y="3581366"/>
              <a:ext cx="178336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51" idx="4"/>
            </p:cNvCxnSpPr>
            <p:nvPr/>
          </p:nvCxnSpPr>
          <p:spPr>
            <a:xfrm>
              <a:off x="2530647" y="3687204"/>
              <a:ext cx="0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54" idx="0"/>
            </p:cNvCxnSpPr>
            <p:nvPr/>
          </p:nvCxnSpPr>
          <p:spPr>
            <a:xfrm flipH="1" flipV="1">
              <a:off x="2507233" y="2762422"/>
              <a:ext cx="23414" cy="18391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48" idx="1"/>
            </p:cNvCxnSpPr>
            <p:nvPr/>
          </p:nvCxnSpPr>
          <p:spPr>
            <a:xfrm flipH="1" flipV="1">
              <a:off x="1740191" y="3052174"/>
              <a:ext cx="84884" cy="136837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55" idx="1"/>
            </p:cNvCxnSpPr>
            <p:nvPr/>
          </p:nvCxnSpPr>
          <p:spPr>
            <a:xfrm flipH="1" flipV="1">
              <a:off x="555897" y="4170091"/>
              <a:ext cx="98376" cy="70947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49" idx="4"/>
            </p:cNvCxnSpPr>
            <p:nvPr/>
          </p:nvCxnSpPr>
          <p:spPr>
            <a:xfrm flipH="1">
              <a:off x="975669" y="3998362"/>
              <a:ext cx="66671" cy="17172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55" idx="4"/>
            </p:cNvCxnSpPr>
            <p:nvPr/>
          </p:nvCxnSpPr>
          <p:spPr>
            <a:xfrm flipH="1">
              <a:off x="701420" y="4421716"/>
              <a:ext cx="30029" cy="118810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53" idx="4"/>
            </p:cNvCxnSpPr>
            <p:nvPr/>
          </p:nvCxnSpPr>
          <p:spPr>
            <a:xfrm>
              <a:off x="2229678" y="4210039"/>
              <a:ext cx="0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53" idx="6"/>
            </p:cNvCxnSpPr>
            <p:nvPr/>
          </p:nvCxnSpPr>
          <p:spPr>
            <a:xfrm>
              <a:off x="2338820" y="4104201"/>
              <a:ext cx="191827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48" idx="2"/>
            </p:cNvCxnSpPr>
            <p:nvPr/>
          </p:nvCxnSpPr>
          <p:spPr>
            <a:xfrm flipH="1">
              <a:off x="1583376" y="3263851"/>
              <a:ext cx="209732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54" idx="7"/>
            </p:cNvCxnSpPr>
            <p:nvPr/>
          </p:nvCxnSpPr>
          <p:spPr>
            <a:xfrm flipV="1">
              <a:off x="2607822" y="2900031"/>
              <a:ext cx="157386" cy="77303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50" idx="6"/>
              <a:endCxn id="151" idx="2"/>
            </p:cNvCxnSpPr>
            <p:nvPr/>
          </p:nvCxnSpPr>
          <p:spPr>
            <a:xfrm flipV="1">
              <a:off x="1902250" y="3581366"/>
              <a:ext cx="519254" cy="10583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55897" y="3052174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5" idx="5"/>
              <a:endCxn id="147" idx="1"/>
            </p:cNvCxnSpPr>
            <p:nvPr/>
          </p:nvCxnSpPr>
          <p:spPr>
            <a:xfrm>
              <a:off x="742215" y="3232852"/>
              <a:ext cx="288834" cy="167836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85" idx="1"/>
            </p:cNvCxnSpPr>
            <p:nvPr/>
          </p:nvCxnSpPr>
          <p:spPr>
            <a:xfrm flipH="1" flipV="1">
              <a:off x="555897" y="2946335"/>
              <a:ext cx="31967" cy="136838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5" idx="2"/>
            </p:cNvCxnSpPr>
            <p:nvPr/>
          </p:nvCxnSpPr>
          <p:spPr>
            <a:xfrm flipH="1" flipV="1">
              <a:off x="397144" y="3158012"/>
              <a:ext cx="158753" cy="1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5" idx="4"/>
            </p:cNvCxnSpPr>
            <p:nvPr/>
          </p:nvCxnSpPr>
          <p:spPr>
            <a:xfrm>
              <a:off x="665040" y="3263851"/>
              <a:ext cx="36380" cy="136837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185" idx="7"/>
            </p:cNvCxnSpPr>
            <p:nvPr/>
          </p:nvCxnSpPr>
          <p:spPr>
            <a:xfrm flipV="1">
              <a:off x="742215" y="2977334"/>
              <a:ext cx="98376" cy="105839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49" idx="6"/>
            </p:cNvCxnSpPr>
            <p:nvPr/>
          </p:nvCxnSpPr>
          <p:spPr>
            <a:xfrm>
              <a:off x="1151482" y="3892524"/>
              <a:ext cx="1948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Group 310"/>
          <p:cNvGrpSpPr/>
          <p:nvPr/>
        </p:nvGrpSpPr>
        <p:grpSpPr>
          <a:xfrm>
            <a:off x="3287769" y="3405885"/>
            <a:ext cx="2420981" cy="2004315"/>
            <a:chOff x="397144" y="2762422"/>
            <a:chExt cx="2420981" cy="2004315"/>
          </a:xfrm>
        </p:grpSpPr>
        <p:sp>
          <p:nvSpPr>
            <p:cNvPr id="312" name="Oval 311"/>
            <p:cNvSpPr/>
            <p:nvPr/>
          </p:nvSpPr>
          <p:spPr>
            <a:xfrm>
              <a:off x="999082" y="3369689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1793108" y="315801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4" name="Oval 313"/>
            <p:cNvSpPr/>
            <p:nvPr/>
          </p:nvSpPr>
          <p:spPr>
            <a:xfrm>
              <a:off x="933197" y="378668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1683965" y="3581366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421504" y="3475527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1260624" y="4170091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2120535" y="399836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9" name="Oval 318"/>
            <p:cNvSpPr/>
            <p:nvPr/>
          </p:nvSpPr>
          <p:spPr>
            <a:xfrm>
              <a:off x="2421504" y="294633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622306" y="4210039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1740191" y="4421716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2" name="Straight Connector 321"/>
            <p:cNvCxnSpPr>
              <a:stCxn id="313" idx="6"/>
              <a:endCxn id="319" idx="2"/>
            </p:cNvCxnSpPr>
            <p:nvPr/>
          </p:nvCxnSpPr>
          <p:spPr>
            <a:xfrm flipV="1">
              <a:off x="2011393" y="3052174"/>
              <a:ext cx="410111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319" idx="4"/>
              <a:endCxn id="316" idx="0"/>
            </p:cNvCxnSpPr>
            <p:nvPr/>
          </p:nvCxnSpPr>
          <p:spPr>
            <a:xfrm>
              <a:off x="2530647" y="3158012"/>
              <a:ext cx="0" cy="317515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13" idx="4"/>
              <a:endCxn id="315" idx="0"/>
            </p:cNvCxnSpPr>
            <p:nvPr/>
          </p:nvCxnSpPr>
          <p:spPr>
            <a:xfrm flipH="1">
              <a:off x="1793108" y="3369689"/>
              <a:ext cx="109143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12" idx="5"/>
              <a:endCxn id="315" idx="2"/>
            </p:cNvCxnSpPr>
            <p:nvPr/>
          </p:nvCxnSpPr>
          <p:spPr>
            <a:xfrm>
              <a:off x="1185400" y="3550367"/>
              <a:ext cx="498565" cy="13683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15" idx="3"/>
              <a:endCxn id="317" idx="0"/>
            </p:cNvCxnSpPr>
            <p:nvPr/>
          </p:nvCxnSpPr>
          <p:spPr>
            <a:xfrm flipH="1">
              <a:off x="1369767" y="3762044"/>
              <a:ext cx="346165" cy="40804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14" idx="0"/>
              <a:endCxn id="312" idx="4"/>
            </p:cNvCxnSpPr>
            <p:nvPr/>
          </p:nvCxnSpPr>
          <p:spPr>
            <a:xfrm flipV="1">
              <a:off x="1042340" y="3581366"/>
              <a:ext cx="65885" cy="20531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14" idx="2"/>
            </p:cNvCxnSpPr>
            <p:nvPr/>
          </p:nvCxnSpPr>
          <p:spPr>
            <a:xfrm flipH="1">
              <a:off x="747723" y="3892524"/>
              <a:ext cx="185474" cy="0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20" idx="6"/>
              <a:endCxn id="317" idx="2"/>
            </p:cNvCxnSpPr>
            <p:nvPr/>
          </p:nvCxnSpPr>
          <p:spPr>
            <a:xfrm flipV="1">
              <a:off x="840591" y="4275930"/>
              <a:ext cx="420033" cy="3994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21" idx="1"/>
              <a:endCxn id="317" idx="5"/>
            </p:cNvCxnSpPr>
            <p:nvPr/>
          </p:nvCxnSpPr>
          <p:spPr>
            <a:xfrm flipH="1" flipV="1">
              <a:off x="1446942" y="4350769"/>
              <a:ext cx="325216" cy="101946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21" idx="0"/>
              <a:endCxn id="315" idx="4"/>
            </p:cNvCxnSpPr>
            <p:nvPr/>
          </p:nvCxnSpPr>
          <p:spPr>
            <a:xfrm flipH="1" flipV="1">
              <a:off x="1793108" y="3793043"/>
              <a:ext cx="56226" cy="62867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19" idx="6"/>
            </p:cNvCxnSpPr>
            <p:nvPr/>
          </p:nvCxnSpPr>
          <p:spPr>
            <a:xfrm>
              <a:off x="2639789" y="3052174"/>
              <a:ext cx="178336" cy="10583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18" idx="0"/>
              <a:endCxn id="313" idx="5"/>
            </p:cNvCxnSpPr>
            <p:nvPr/>
          </p:nvCxnSpPr>
          <p:spPr>
            <a:xfrm flipH="1" flipV="1">
              <a:off x="1979426" y="3338690"/>
              <a:ext cx="250252" cy="659672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18" idx="1"/>
              <a:endCxn id="315" idx="5"/>
            </p:cNvCxnSpPr>
            <p:nvPr/>
          </p:nvCxnSpPr>
          <p:spPr>
            <a:xfrm flipH="1" flipV="1">
              <a:off x="1870283" y="3762044"/>
              <a:ext cx="282219" cy="26731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21" idx="5"/>
            </p:cNvCxnSpPr>
            <p:nvPr/>
          </p:nvCxnSpPr>
          <p:spPr>
            <a:xfrm>
              <a:off x="1926509" y="4602394"/>
              <a:ext cx="84884" cy="96890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21" idx="3"/>
            </p:cNvCxnSpPr>
            <p:nvPr/>
          </p:nvCxnSpPr>
          <p:spPr>
            <a:xfrm flipH="1">
              <a:off x="1639602" y="4602394"/>
              <a:ext cx="132556" cy="16434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17" idx="3"/>
            </p:cNvCxnSpPr>
            <p:nvPr/>
          </p:nvCxnSpPr>
          <p:spPr>
            <a:xfrm flipH="1">
              <a:off x="1237211" y="4350769"/>
              <a:ext cx="55380" cy="18975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16" idx="6"/>
            </p:cNvCxnSpPr>
            <p:nvPr/>
          </p:nvCxnSpPr>
          <p:spPr>
            <a:xfrm>
              <a:off x="2639789" y="3581366"/>
              <a:ext cx="178336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316" idx="4"/>
            </p:cNvCxnSpPr>
            <p:nvPr/>
          </p:nvCxnSpPr>
          <p:spPr>
            <a:xfrm>
              <a:off x="2530647" y="3687204"/>
              <a:ext cx="0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319" idx="0"/>
            </p:cNvCxnSpPr>
            <p:nvPr/>
          </p:nvCxnSpPr>
          <p:spPr>
            <a:xfrm flipH="1" flipV="1">
              <a:off x="2507233" y="2762422"/>
              <a:ext cx="23414" cy="18391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13" idx="1"/>
            </p:cNvCxnSpPr>
            <p:nvPr/>
          </p:nvCxnSpPr>
          <p:spPr>
            <a:xfrm flipH="1" flipV="1">
              <a:off x="1740191" y="3052174"/>
              <a:ext cx="84884" cy="136837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stCxn id="320" idx="1"/>
            </p:cNvCxnSpPr>
            <p:nvPr/>
          </p:nvCxnSpPr>
          <p:spPr>
            <a:xfrm flipH="1" flipV="1">
              <a:off x="555897" y="4170091"/>
              <a:ext cx="98376" cy="70947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14" idx="4"/>
            </p:cNvCxnSpPr>
            <p:nvPr/>
          </p:nvCxnSpPr>
          <p:spPr>
            <a:xfrm flipH="1">
              <a:off x="975669" y="3998362"/>
              <a:ext cx="66671" cy="17172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20" idx="4"/>
            </p:cNvCxnSpPr>
            <p:nvPr/>
          </p:nvCxnSpPr>
          <p:spPr>
            <a:xfrm flipH="1">
              <a:off x="701420" y="4421716"/>
              <a:ext cx="30029" cy="118810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18" idx="4"/>
            </p:cNvCxnSpPr>
            <p:nvPr/>
          </p:nvCxnSpPr>
          <p:spPr>
            <a:xfrm>
              <a:off x="2229678" y="4210039"/>
              <a:ext cx="0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18" idx="6"/>
            </p:cNvCxnSpPr>
            <p:nvPr/>
          </p:nvCxnSpPr>
          <p:spPr>
            <a:xfrm>
              <a:off x="2338820" y="4104201"/>
              <a:ext cx="191827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13" idx="2"/>
            </p:cNvCxnSpPr>
            <p:nvPr/>
          </p:nvCxnSpPr>
          <p:spPr>
            <a:xfrm flipH="1">
              <a:off x="1583376" y="3263851"/>
              <a:ext cx="209732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19" idx="7"/>
            </p:cNvCxnSpPr>
            <p:nvPr/>
          </p:nvCxnSpPr>
          <p:spPr>
            <a:xfrm flipV="1">
              <a:off x="2607822" y="2900031"/>
              <a:ext cx="157386" cy="77303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15" idx="6"/>
              <a:endCxn id="316" idx="2"/>
            </p:cNvCxnSpPr>
            <p:nvPr/>
          </p:nvCxnSpPr>
          <p:spPr>
            <a:xfrm flipV="1">
              <a:off x="1902250" y="3581366"/>
              <a:ext cx="519254" cy="10583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0" name="Oval 349"/>
            <p:cNvSpPr/>
            <p:nvPr/>
          </p:nvSpPr>
          <p:spPr>
            <a:xfrm>
              <a:off x="555897" y="3052174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1" name="Straight Connector 350"/>
            <p:cNvCxnSpPr>
              <a:stCxn id="350" idx="5"/>
              <a:endCxn id="312" idx="1"/>
            </p:cNvCxnSpPr>
            <p:nvPr/>
          </p:nvCxnSpPr>
          <p:spPr>
            <a:xfrm>
              <a:off x="742215" y="3232852"/>
              <a:ext cx="288834" cy="167836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50" idx="1"/>
            </p:cNvCxnSpPr>
            <p:nvPr/>
          </p:nvCxnSpPr>
          <p:spPr>
            <a:xfrm flipH="1" flipV="1">
              <a:off x="555897" y="2946335"/>
              <a:ext cx="31967" cy="136838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50" idx="2"/>
            </p:cNvCxnSpPr>
            <p:nvPr/>
          </p:nvCxnSpPr>
          <p:spPr>
            <a:xfrm flipH="1" flipV="1">
              <a:off x="397144" y="3158012"/>
              <a:ext cx="158753" cy="1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50" idx="4"/>
            </p:cNvCxnSpPr>
            <p:nvPr/>
          </p:nvCxnSpPr>
          <p:spPr>
            <a:xfrm>
              <a:off x="665040" y="3263851"/>
              <a:ext cx="36380" cy="136837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50" idx="7"/>
            </p:cNvCxnSpPr>
            <p:nvPr/>
          </p:nvCxnSpPr>
          <p:spPr>
            <a:xfrm flipV="1">
              <a:off x="742215" y="2977334"/>
              <a:ext cx="98376" cy="105839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14" idx="6"/>
            </p:cNvCxnSpPr>
            <p:nvPr/>
          </p:nvCxnSpPr>
          <p:spPr>
            <a:xfrm>
              <a:off x="1151482" y="3892524"/>
              <a:ext cx="1948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/>
            <p:cNvSpPr txBox="1"/>
            <p:nvPr/>
          </p:nvSpPr>
          <p:spPr>
            <a:xfrm>
              <a:off x="2365277" y="2896170"/>
              <a:ext cx="3307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/>
                  <a:cs typeface="Avenir Book"/>
                </a:rPr>
                <a:t>2</a:t>
              </a:r>
              <a:endParaRPr lang="en-US" sz="1100" dirty="0">
                <a:latin typeface="Avenir Book"/>
                <a:cs typeface="Avenir Book"/>
              </a:endParaRP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876970" y="3733865"/>
              <a:ext cx="3307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/>
                  <a:cs typeface="Avenir Book"/>
                </a:rPr>
                <a:t>3</a:t>
              </a:r>
              <a:endParaRPr lang="en-US" sz="1100" dirty="0">
                <a:latin typeface="Avenir Book"/>
                <a:cs typeface="Avenir Book"/>
              </a:endParaRP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1736880" y="3095454"/>
              <a:ext cx="3307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/>
                  <a:cs typeface="Avenir Book"/>
                </a:rPr>
                <a:t>1</a:t>
              </a:r>
              <a:endParaRPr lang="en-US" sz="1100" dirty="0">
                <a:latin typeface="Avenir Book"/>
                <a:cs typeface="Avenir Book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2064308" y="3967204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56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1199997" y="4148972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3</a:t>
              </a:r>
              <a:r>
                <a:rPr lang="en-US" sz="1050" dirty="0">
                  <a:latin typeface="Avenir Book"/>
                  <a:cs typeface="Avenir Book"/>
                </a:rPr>
                <a:t>0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62" name="TextBox 361"/>
            <p:cNvSpPr txBox="1"/>
            <p:nvPr/>
          </p:nvSpPr>
          <p:spPr>
            <a:xfrm>
              <a:off x="2361705" y="3448376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10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1684227" y="4396273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9</a:t>
              </a:r>
              <a:r>
                <a:rPr lang="en-US" sz="1050" dirty="0">
                  <a:latin typeface="Avenir Book"/>
                  <a:cs typeface="Avenir Book"/>
                </a:rPr>
                <a:t>3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1628842" y="3557868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venir Book"/>
                  <a:cs typeface="Avenir Book"/>
                </a:rPr>
                <a:t>4</a:t>
              </a:r>
              <a:r>
                <a:rPr lang="en-US" sz="105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5</a:t>
              </a:r>
              <a:endParaRPr lang="en-US" sz="9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890461" y="3345848"/>
              <a:ext cx="414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venir Book"/>
                  <a:cs typeface="Avenir Book"/>
                </a:rPr>
                <a:t>112</a:t>
              </a:r>
              <a:endParaRPr lang="en-US" sz="800" dirty="0">
                <a:latin typeface="Avenir Book"/>
                <a:cs typeface="Avenir Book"/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443186" y="3028287"/>
              <a:ext cx="414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venir Book"/>
                  <a:cs typeface="Avenir Book"/>
                </a:rPr>
                <a:t>197</a:t>
              </a:r>
              <a:endParaRPr lang="en-US" sz="800" dirty="0">
                <a:latin typeface="Avenir Book"/>
                <a:cs typeface="Avenir Book"/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517569" y="4192897"/>
              <a:ext cx="414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venir Book"/>
                  <a:cs typeface="Avenir Book"/>
                </a:rPr>
                <a:t>258</a:t>
              </a:r>
              <a:endParaRPr lang="en-US" sz="800" dirty="0">
                <a:latin typeface="Avenir Book"/>
                <a:cs typeface="Avenir Book"/>
              </a:endParaRPr>
            </a:p>
          </p:txBody>
        </p:sp>
      </p:grpSp>
      <p:grpSp>
        <p:nvGrpSpPr>
          <p:cNvPr id="392" name="Group 391"/>
          <p:cNvGrpSpPr/>
          <p:nvPr/>
        </p:nvGrpSpPr>
        <p:grpSpPr>
          <a:xfrm>
            <a:off x="6893633" y="2209800"/>
            <a:ext cx="1945567" cy="1705758"/>
            <a:chOff x="6691687" y="1518146"/>
            <a:chExt cx="1945567" cy="1705758"/>
          </a:xfrm>
        </p:grpSpPr>
        <p:sp>
          <p:nvSpPr>
            <p:cNvPr id="205" name="Oval 204"/>
            <p:cNvSpPr/>
            <p:nvPr/>
          </p:nvSpPr>
          <p:spPr>
            <a:xfrm>
              <a:off x="7612237" y="1623984"/>
              <a:ext cx="218285" cy="211677"/>
            </a:xfrm>
            <a:prstGeom prst="ellipse">
              <a:avLst/>
            </a:prstGeom>
            <a:solidFill>
              <a:srgbClr val="8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7503094" y="2047338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8240633" y="1941499"/>
              <a:ext cx="218285" cy="211677"/>
            </a:xfrm>
            <a:prstGeom prst="ellipse">
              <a:avLst/>
            </a:prstGeom>
            <a:solidFill>
              <a:srgbClr val="8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7224175" y="2462814"/>
              <a:ext cx="218285" cy="211677"/>
            </a:xfrm>
            <a:prstGeom prst="ellipse">
              <a:avLst/>
            </a:prstGeom>
            <a:solidFill>
              <a:srgbClr val="8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9664" y="2464334"/>
              <a:ext cx="218285" cy="211677"/>
            </a:xfrm>
            <a:prstGeom prst="ellipse">
              <a:avLst/>
            </a:prstGeom>
            <a:solidFill>
              <a:srgbClr val="8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7777605" y="2946336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205" idx="6"/>
            </p:cNvCxnSpPr>
            <p:nvPr/>
          </p:nvCxnSpPr>
          <p:spPr>
            <a:xfrm flipV="1">
              <a:off x="7830522" y="1518146"/>
              <a:ext cx="410111" cy="211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endCxn id="208" idx="0"/>
            </p:cNvCxnSpPr>
            <p:nvPr/>
          </p:nvCxnSpPr>
          <p:spPr>
            <a:xfrm>
              <a:off x="8349776" y="1623984"/>
              <a:ext cx="0" cy="3175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05" idx="4"/>
              <a:endCxn id="207" idx="0"/>
            </p:cNvCxnSpPr>
            <p:nvPr/>
          </p:nvCxnSpPr>
          <p:spPr>
            <a:xfrm flipH="1">
              <a:off x="7612237" y="1835661"/>
              <a:ext cx="109143" cy="211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endCxn id="207" idx="2"/>
            </p:cNvCxnSpPr>
            <p:nvPr/>
          </p:nvCxnSpPr>
          <p:spPr>
            <a:xfrm>
              <a:off x="7004529" y="2016339"/>
              <a:ext cx="498565" cy="136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07" idx="3"/>
              <a:endCxn id="209" idx="0"/>
            </p:cNvCxnSpPr>
            <p:nvPr/>
          </p:nvCxnSpPr>
          <p:spPr>
            <a:xfrm flipH="1">
              <a:off x="7333318" y="2228016"/>
              <a:ext cx="201743" cy="2347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endCxn id="209" idx="2"/>
            </p:cNvCxnSpPr>
            <p:nvPr/>
          </p:nvCxnSpPr>
          <p:spPr>
            <a:xfrm flipV="1">
              <a:off x="6691687" y="2568653"/>
              <a:ext cx="532488" cy="597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13" idx="1"/>
              <a:endCxn id="209" idx="5"/>
            </p:cNvCxnSpPr>
            <p:nvPr/>
          </p:nvCxnSpPr>
          <p:spPr>
            <a:xfrm flipH="1" flipV="1">
              <a:off x="7410493" y="2643492"/>
              <a:ext cx="399079" cy="3338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13" idx="0"/>
              <a:endCxn id="207" idx="4"/>
            </p:cNvCxnSpPr>
            <p:nvPr/>
          </p:nvCxnSpPr>
          <p:spPr>
            <a:xfrm flipH="1" flipV="1">
              <a:off x="7612237" y="2259015"/>
              <a:ext cx="274511" cy="687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10" idx="0"/>
              <a:endCxn id="205" idx="5"/>
            </p:cNvCxnSpPr>
            <p:nvPr/>
          </p:nvCxnSpPr>
          <p:spPr>
            <a:xfrm flipH="1" flipV="1">
              <a:off x="7798555" y="1804662"/>
              <a:ext cx="250252" cy="6596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10" idx="1"/>
              <a:endCxn id="207" idx="5"/>
            </p:cNvCxnSpPr>
            <p:nvPr/>
          </p:nvCxnSpPr>
          <p:spPr>
            <a:xfrm flipH="1" flipV="1">
              <a:off x="7689412" y="2228016"/>
              <a:ext cx="282219" cy="2673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13" idx="5"/>
            </p:cNvCxnSpPr>
            <p:nvPr/>
          </p:nvCxnSpPr>
          <p:spPr>
            <a:xfrm>
              <a:off x="7963923" y="3127014"/>
              <a:ext cx="84884" cy="968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13" idx="3"/>
            </p:cNvCxnSpPr>
            <p:nvPr/>
          </p:nvCxnSpPr>
          <p:spPr>
            <a:xfrm flipH="1">
              <a:off x="7721379" y="3127014"/>
              <a:ext cx="88193" cy="968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09" idx="3"/>
            </p:cNvCxnSpPr>
            <p:nvPr/>
          </p:nvCxnSpPr>
          <p:spPr>
            <a:xfrm flipH="1">
              <a:off x="7224175" y="2643492"/>
              <a:ext cx="31967" cy="1019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08" idx="6"/>
            </p:cNvCxnSpPr>
            <p:nvPr/>
          </p:nvCxnSpPr>
          <p:spPr>
            <a:xfrm>
              <a:off x="8458918" y="2047338"/>
              <a:ext cx="1783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08" idx="4"/>
            </p:cNvCxnSpPr>
            <p:nvPr/>
          </p:nvCxnSpPr>
          <p:spPr>
            <a:xfrm>
              <a:off x="8349776" y="2153176"/>
              <a:ext cx="0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05" idx="1"/>
            </p:cNvCxnSpPr>
            <p:nvPr/>
          </p:nvCxnSpPr>
          <p:spPr>
            <a:xfrm flipH="1" flipV="1">
              <a:off x="7559320" y="1518146"/>
              <a:ext cx="84884" cy="1368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10" idx="4"/>
            </p:cNvCxnSpPr>
            <p:nvPr/>
          </p:nvCxnSpPr>
          <p:spPr>
            <a:xfrm>
              <a:off x="8048807" y="2676011"/>
              <a:ext cx="0" cy="1407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10" idx="6"/>
            </p:cNvCxnSpPr>
            <p:nvPr/>
          </p:nvCxnSpPr>
          <p:spPr>
            <a:xfrm flipV="1">
              <a:off x="8157949" y="2569915"/>
              <a:ext cx="141956" cy="2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05" idx="2"/>
            </p:cNvCxnSpPr>
            <p:nvPr/>
          </p:nvCxnSpPr>
          <p:spPr>
            <a:xfrm flipH="1">
              <a:off x="7503094" y="1729823"/>
              <a:ext cx="1091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07" idx="6"/>
              <a:endCxn id="208" idx="2"/>
            </p:cNvCxnSpPr>
            <p:nvPr/>
          </p:nvCxnSpPr>
          <p:spPr>
            <a:xfrm flipV="1">
              <a:off x="7721379" y="2047338"/>
              <a:ext cx="519254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/>
            <p:cNvSpPr/>
            <p:nvPr/>
          </p:nvSpPr>
          <p:spPr>
            <a:xfrm>
              <a:off x="7038042" y="1614651"/>
              <a:ext cx="1488307" cy="1221936"/>
            </a:xfrm>
            <a:prstGeom prst="ellipse">
              <a:avLst/>
            </a:prstGeom>
            <a:noFill/>
            <a:ln w="12700">
              <a:solidFill>
                <a:srgbClr val="008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7554717" y="1591369"/>
              <a:ext cx="3307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/>
                  <a:cs typeface="Avenir Book"/>
                </a:rPr>
                <a:t>1</a:t>
              </a:r>
              <a:endParaRPr lang="en-US" sz="1100" dirty="0">
                <a:latin typeface="Avenir Book"/>
                <a:cs typeface="Avenir Book"/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8181098" y="1899146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10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7883437" y="2432546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56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7440251" y="2020878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45</a:t>
              </a:r>
              <a:endParaRPr lang="en-US" sz="9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7167948" y="2432546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30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3396" y="2922494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93</a:t>
              </a:r>
              <a:endParaRPr lang="en-US" sz="900" dirty="0">
                <a:latin typeface="Avenir Book"/>
                <a:cs typeface="Avenir Book"/>
              </a:endParaRPr>
            </a:p>
          </p:txBody>
        </p:sp>
      </p:grpSp>
      <p:sp>
        <p:nvSpPr>
          <p:cNvPr id="379" name="Chevron 378"/>
          <p:cNvSpPr/>
          <p:nvPr/>
        </p:nvSpPr>
        <p:spPr>
          <a:xfrm>
            <a:off x="5852565" y="2353223"/>
            <a:ext cx="853035" cy="1761577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smtClean="0">
                <a:solidFill>
                  <a:schemeClr val="tx1"/>
                </a:solidFill>
                <a:latin typeface="Avenir Book"/>
                <a:cs typeface="Avenir Book"/>
              </a:rPr>
              <a:t>III</a:t>
            </a:r>
            <a:endParaRPr lang="en-US" sz="24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grpSp>
        <p:nvGrpSpPr>
          <p:cNvPr id="391" name="Group 390"/>
          <p:cNvGrpSpPr/>
          <p:nvPr/>
        </p:nvGrpSpPr>
        <p:grpSpPr>
          <a:xfrm>
            <a:off x="319655" y="5638800"/>
            <a:ext cx="2656961" cy="1200329"/>
            <a:chOff x="319655" y="5319761"/>
            <a:chExt cx="2656961" cy="1200329"/>
          </a:xfrm>
        </p:grpSpPr>
        <p:sp>
          <p:nvSpPr>
            <p:cNvPr id="386" name="TextBox 385"/>
            <p:cNvSpPr txBox="1"/>
            <p:nvPr/>
          </p:nvSpPr>
          <p:spPr>
            <a:xfrm>
              <a:off x="319655" y="5319761"/>
              <a:ext cx="2656961" cy="1200329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smtClean="0">
                  <a:latin typeface="Avenir Book"/>
                  <a:cs typeface="Avenir Book"/>
                </a:rPr>
                <a:t>    :  focal brand</a:t>
              </a:r>
            </a:p>
            <a:p>
              <a:pPr algn="l"/>
              <a:r>
                <a:rPr lang="en-US" dirty="0">
                  <a:latin typeface="Avenir Book"/>
                  <a:cs typeface="Avenir Book"/>
                </a:rPr>
                <a:t> </a:t>
              </a:r>
              <a:r>
                <a:rPr lang="en-US" dirty="0" smtClean="0">
                  <a:latin typeface="Avenir Book"/>
                  <a:cs typeface="Avenir Book"/>
                </a:rPr>
                <a:t>   :  selected brand</a:t>
              </a:r>
            </a:p>
            <a:p>
              <a:pPr algn="l"/>
              <a:r>
                <a:rPr lang="en-US" dirty="0" smtClean="0">
                  <a:latin typeface="Avenir Book"/>
                  <a:cs typeface="Avenir Book"/>
                </a:rPr>
                <a:t>    :  brand</a:t>
              </a:r>
            </a:p>
            <a:p>
              <a:pPr algn="l"/>
              <a:r>
                <a:rPr lang="en-US" dirty="0" smtClean="0">
                  <a:latin typeface="Avenir Book"/>
                  <a:cs typeface="Avenir Book"/>
                </a:rPr>
                <a:t>Number: influence rank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387" name="Oval 386"/>
            <p:cNvSpPr/>
            <p:nvPr/>
          </p:nvSpPr>
          <p:spPr>
            <a:xfrm>
              <a:off x="423341" y="5411248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430217" y="5689075"/>
              <a:ext cx="218285" cy="211677"/>
            </a:xfrm>
            <a:prstGeom prst="ellipse">
              <a:avLst/>
            </a:prstGeom>
            <a:solidFill>
              <a:srgbClr val="8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426589" y="595637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/>
            </a:p>
          </p:txBody>
        </p:sp>
      </p:grpSp>
      <p:sp>
        <p:nvSpPr>
          <p:cNvPr id="245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391400" cy="487363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242" name="Rectangle 241"/>
          <p:cNvSpPr/>
          <p:nvPr/>
        </p:nvSpPr>
        <p:spPr bwMode="auto">
          <a:xfrm>
            <a:off x="990600" y="0"/>
            <a:ext cx="64008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400" b="1" dirty="0" smtClean="0"/>
              <a:t>Framework &gt;&gt; Step </a:t>
            </a:r>
            <a:r>
              <a:rPr lang="en-US" sz="1400" b="1" dirty="0"/>
              <a:t>2</a:t>
            </a:r>
            <a:r>
              <a:rPr lang="en-US" sz="1400" b="1" dirty="0" smtClean="0"/>
              <a:t> &gt;&gt; Brand Selection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9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1" grpId="0" animBg="1"/>
      <p:bldP spid="202" grpId="0" animBg="1"/>
      <p:bldP spid="37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community detection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33400" y="1143000"/>
            <a:ext cx="82296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800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900" lvl="1" indent="-342900">
              <a:buClr>
                <a:schemeClr val="hlink"/>
              </a:buClr>
              <a:buFont typeface="Wingdings" charset="0"/>
              <a:buChar char="v"/>
              <a:defRPr/>
            </a:pPr>
            <a:r>
              <a:rPr lang="en-US" sz="2400" b="1" dirty="0" smtClean="0">
                <a:solidFill>
                  <a:schemeClr val="tx2"/>
                </a:solidFill>
                <a:latin typeface="+mn-lt"/>
                <a:cs typeface="+mn-cs"/>
              </a:rPr>
              <a:t>Having </a:t>
            </a:r>
            <a:r>
              <a:rPr lang="en-US" sz="2400" b="1" dirty="0">
                <a:solidFill>
                  <a:schemeClr val="tx2"/>
                </a:solidFill>
                <a:latin typeface="+mn-lt"/>
                <a:cs typeface="+mn-cs"/>
              </a:rPr>
              <a:t>higher number of intra-community links as compared to inter-community </a:t>
            </a:r>
            <a:r>
              <a:rPr lang="en-US" sz="2400" b="1" dirty="0" smtClean="0">
                <a:solidFill>
                  <a:schemeClr val="tx2"/>
                </a:solidFill>
                <a:latin typeface="+mn-lt"/>
                <a:cs typeface="+mn-cs"/>
              </a:rPr>
              <a:t>links</a:t>
            </a:r>
            <a:endParaRPr lang="en-US" sz="2400" b="1" dirty="0">
              <a:solidFill>
                <a:schemeClr val="tx2"/>
              </a:solidFill>
              <a:latin typeface="+mn-lt"/>
              <a:cs typeface="+mn-cs"/>
            </a:endParaRPr>
          </a:p>
          <a:p>
            <a:pPr>
              <a:defRPr/>
            </a:pPr>
            <a:r>
              <a:rPr lang="en-US" sz="2400" b="1" dirty="0" smtClean="0">
                <a:solidFill>
                  <a:schemeClr val="tx2"/>
                </a:solidFill>
              </a:rPr>
              <a:t>Modularity maximization method </a:t>
            </a:r>
            <a:r>
              <a:rPr lang="en-US" sz="1600" dirty="0">
                <a:solidFill>
                  <a:srgbClr val="FF6600"/>
                </a:solidFill>
                <a:latin typeface="Avenir Book"/>
                <a:cs typeface="Avenir Book"/>
              </a:rPr>
              <a:t>[</a:t>
            </a:r>
            <a:r>
              <a:rPr lang="en-US" sz="1600" dirty="0" smtClean="0">
                <a:solidFill>
                  <a:srgbClr val="FF6600"/>
                </a:solidFill>
                <a:latin typeface="Avenir Book"/>
                <a:cs typeface="Avenir Book"/>
              </a:rPr>
              <a:t>Newman, 2006]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sz="2400" dirty="0" smtClean="0">
                <a:solidFill>
                  <a:srgbClr val="000000"/>
                </a:solidFill>
                <a:latin typeface="Avenir Book"/>
                <a:cs typeface="Avenir Book"/>
              </a:rPr>
              <a:t>Modularity </a:t>
            </a:r>
            <a:r>
              <a:rPr lang="en-US" sz="2400" dirty="0">
                <a:solidFill>
                  <a:srgbClr val="000000"/>
                </a:solidFill>
                <a:latin typeface="Avenir Book"/>
                <a:cs typeface="Avenir Book"/>
              </a:rPr>
              <a:t>reflects the concentration of </a:t>
            </a:r>
            <a:r>
              <a:rPr lang="en-US" sz="2400" dirty="0" smtClean="0">
                <a:solidFill>
                  <a:srgbClr val="000000"/>
                </a:solidFill>
                <a:latin typeface="Avenir Book"/>
                <a:cs typeface="Avenir Book"/>
              </a:rPr>
              <a:t>links within communities compared </a:t>
            </a:r>
            <a:r>
              <a:rPr lang="en-US" sz="2400" dirty="0">
                <a:solidFill>
                  <a:srgbClr val="000000"/>
                </a:solidFill>
                <a:latin typeface="Avenir Book"/>
                <a:cs typeface="Avenir Book"/>
              </a:rPr>
              <a:t>with random distribution of links between all nodes regardless of </a:t>
            </a:r>
            <a:r>
              <a:rPr lang="en-US" sz="2400" dirty="0" smtClean="0">
                <a:solidFill>
                  <a:srgbClr val="000000"/>
                </a:solidFill>
                <a:latin typeface="Avenir Book"/>
                <a:cs typeface="Avenir Book"/>
              </a:rPr>
              <a:t>communities.</a:t>
            </a:r>
            <a:endParaRPr lang="en-US" sz="2400" b="1" dirty="0" smtClean="0">
              <a:solidFill>
                <a:schemeClr val="tx2"/>
              </a:solidFill>
            </a:endParaRPr>
          </a:p>
          <a:p>
            <a:pPr lvl="1">
              <a:buFont typeface="Wingdings" charset="2"/>
              <a:buChar char="q"/>
            </a:pPr>
            <a:r>
              <a:rPr lang="en-US" sz="2400" dirty="0" smtClean="0">
                <a:solidFill>
                  <a:srgbClr val="000000"/>
                </a:solidFill>
                <a:latin typeface="Avenir Book"/>
                <a:cs typeface="Avenir Book"/>
              </a:rPr>
              <a:t>Modularity </a:t>
            </a:r>
            <a:r>
              <a:rPr lang="en-US" sz="2400" dirty="0">
                <a:solidFill>
                  <a:srgbClr val="000000"/>
                </a:solidFill>
                <a:latin typeface="Avenir Book"/>
                <a:cs typeface="Avenir Book"/>
              </a:rPr>
              <a:t>(Q): </a:t>
            </a:r>
            <a:r>
              <a:rPr lang="en-US" sz="2400" dirty="0" smtClean="0">
                <a:solidFill>
                  <a:srgbClr val="000000"/>
                </a:solidFill>
                <a:latin typeface="Avenir Book"/>
                <a:cs typeface="Avenir Book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Avenir Book"/>
                <a:cs typeface="Avenir Book"/>
              </a:rPr>
              <a:t>fraction of the edges that fall within the given </a:t>
            </a:r>
            <a:r>
              <a:rPr lang="en-US" sz="2400" dirty="0" smtClean="0">
                <a:solidFill>
                  <a:srgbClr val="000000"/>
                </a:solidFill>
                <a:latin typeface="Avenir Book"/>
                <a:cs typeface="Avenir Book"/>
              </a:rPr>
              <a:t>communities minus </a:t>
            </a:r>
            <a:r>
              <a:rPr lang="en-US" sz="2400" dirty="0">
                <a:solidFill>
                  <a:srgbClr val="000000"/>
                </a:solidFill>
                <a:latin typeface="Avenir Book"/>
                <a:cs typeface="Avenir Book"/>
              </a:rPr>
              <a:t>the expected such fraction if edges were distributed at </a:t>
            </a:r>
            <a:r>
              <a:rPr lang="en-US" sz="2400" dirty="0" smtClean="0">
                <a:solidFill>
                  <a:srgbClr val="000000"/>
                </a:solidFill>
                <a:latin typeface="Avenir Book"/>
                <a:cs typeface="Avenir Book"/>
              </a:rPr>
              <a:t>random</a:t>
            </a:r>
          </a:p>
          <a:p>
            <a:pPr lvl="1">
              <a:buFont typeface="Wingdings" charset="2"/>
              <a:buChar char="q"/>
            </a:pPr>
            <a:endParaRPr lang="en-US" sz="2400" dirty="0" smtClean="0">
              <a:solidFill>
                <a:srgbClr val="000000"/>
              </a:solidFill>
              <a:latin typeface="Avenir Book"/>
              <a:cs typeface="Avenir Book"/>
            </a:endParaRPr>
          </a:p>
          <a:p>
            <a:pPr lvl="1">
              <a:buFont typeface="Wingdings" charset="2"/>
              <a:buChar char="q"/>
            </a:pPr>
            <a:endParaRPr lang="en-US" sz="2400" dirty="0">
              <a:solidFill>
                <a:srgbClr val="000000"/>
              </a:solidFill>
              <a:latin typeface="Avenir Book"/>
              <a:cs typeface="Avenir Book"/>
            </a:endParaRPr>
          </a:p>
          <a:p>
            <a:pPr lvl="2">
              <a:buFont typeface="Wingdings" charset="2"/>
              <a:buChar char="q"/>
            </a:pPr>
            <a:r>
              <a:rPr lang="en-US" sz="2000" dirty="0" smtClean="0">
                <a:solidFill>
                  <a:srgbClr val="000000"/>
                </a:solidFill>
                <a:latin typeface="Avenir Book"/>
                <a:cs typeface="Avenir Book"/>
              </a:rPr>
              <a:t>If </a:t>
            </a:r>
            <a:r>
              <a:rPr lang="en-US" sz="2000" i="1" dirty="0">
                <a:solidFill>
                  <a:srgbClr val="000000"/>
                </a:solidFill>
                <a:latin typeface="Avenir Book"/>
                <a:cs typeface="Avenir Book"/>
              </a:rPr>
              <a:t>Q </a:t>
            </a:r>
            <a:r>
              <a:rPr lang="en-US" sz="2000" dirty="0">
                <a:solidFill>
                  <a:srgbClr val="000000"/>
                </a:solidFill>
                <a:latin typeface="Avenir Book"/>
                <a:cs typeface="Avenir Book"/>
              </a:rPr>
              <a:t>= 0, then the system is randomly mixed. </a:t>
            </a:r>
            <a:endParaRPr lang="en-US" sz="2000" dirty="0" smtClean="0">
              <a:solidFill>
                <a:srgbClr val="000000"/>
              </a:solidFill>
              <a:latin typeface="Avenir Book"/>
              <a:cs typeface="Avenir Book"/>
            </a:endParaRPr>
          </a:p>
          <a:p>
            <a:pPr lvl="2">
              <a:buFont typeface="Wingdings" charset="2"/>
              <a:buChar char="q"/>
            </a:pPr>
            <a:r>
              <a:rPr lang="en-US" sz="2000" dirty="0" smtClean="0">
                <a:solidFill>
                  <a:srgbClr val="000000"/>
                </a:solidFill>
                <a:latin typeface="Avenir Book"/>
                <a:cs typeface="Avenir Book"/>
              </a:rPr>
              <a:t>If </a:t>
            </a:r>
            <a:r>
              <a:rPr lang="en-US" sz="2000" i="1" dirty="0">
                <a:solidFill>
                  <a:srgbClr val="000000"/>
                </a:solidFill>
                <a:latin typeface="Avenir Book"/>
                <a:cs typeface="Avenir Book"/>
              </a:rPr>
              <a:t>Q </a:t>
            </a:r>
            <a:r>
              <a:rPr lang="en-US" sz="2000" dirty="0">
                <a:solidFill>
                  <a:srgbClr val="000000"/>
                </a:solidFill>
                <a:latin typeface="Avenir Book"/>
                <a:cs typeface="Avenir Book"/>
              </a:rPr>
              <a:t>&gt; 0, then there are more internal links than expected by </a:t>
            </a:r>
            <a:r>
              <a:rPr lang="en-US" sz="2000" dirty="0" smtClean="0">
                <a:solidFill>
                  <a:srgbClr val="000000"/>
                </a:solidFill>
                <a:latin typeface="Avenir Book"/>
                <a:cs typeface="Avenir Book"/>
              </a:rPr>
              <a:t>chance.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171496"/>
              </p:ext>
            </p:extLst>
          </p:nvPr>
        </p:nvGraphicFramePr>
        <p:xfrm>
          <a:off x="3581400" y="4724400"/>
          <a:ext cx="194413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64" name="Equation" r:id="rId3" imgW="1498600" imgH="469900" progId="Equation.3">
                  <p:embed/>
                </p:oleObj>
              </mc:Choice>
              <mc:Fallback>
                <p:oleObj name="Equation" r:id="rId3" imgW="14986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1400" y="4724400"/>
                        <a:ext cx="194413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2590800" y="4572000"/>
            <a:ext cx="5181600" cy="1132820"/>
            <a:chOff x="2590800" y="4800600"/>
            <a:chExt cx="5181600" cy="1132820"/>
          </a:xfrm>
        </p:grpSpPr>
        <p:sp>
          <p:nvSpPr>
            <p:cNvPr id="5" name="TextBox 4"/>
            <p:cNvSpPr txBox="1"/>
            <p:nvPr/>
          </p:nvSpPr>
          <p:spPr>
            <a:xfrm>
              <a:off x="2590800" y="5410200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venir Book"/>
                  <a:cs typeface="Avenir Book"/>
                </a:rPr>
                <a:t>L is the total number of links</a:t>
              </a:r>
              <a:endPara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14800" y="5562600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A is adjacency matrix</a:t>
              </a:r>
              <a:endParaRPr lang="en-US" sz="1400" dirty="0">
                <a:solidFill>
                  <a:srgbClr val="FF0000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86400" y="4800600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>
                  <a:solidFill>
                    <a:srgbClr val="FF0000"/>
                  </a:solidFill>
                  <a:latin typeface="Avenir Book"/>
                  <a:cs typeface="Avenir Book"/>
                </a:rPr>
                <a:t>K is degree</a:t>
              </a:r>
              <a:endParaRPr lang="en-US" sz="1400" dirty="0">
                <a:solidFill>
                  <a:srgbClr val="FF0000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19800" y="5115580"/>
              <a:ext cx="1752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 smtClean="0">
                  <a:solidFill>
                    <a:srgbClr val="008000"/>
                  </a:solidFill>
                  <a:latin typeface="Avenir Book"/>
                  <a:cs typeface="Avenir Book"/>
                </a:rPr>
                <a:t>D is community assignment matrix</a:t>
              </a:r>
              <a:endParaRPr lang="en-US" sz="1400" dirty="0">
                <a:solidFill>
                  <a:srgbClr val="008000"/>
                </a:solidFill>
                <a:latin typeface="Avenir Book"/>
                <a:cs typeface="Avenir Book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V="1">
              <a:off x="3733800" y="5410200"/>
              <a:ext cx="22860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H="1" flipV="1">
              <a:off x="4495800" y="5334000"/>
              <a:ext cx="76200" cy="381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H="1" flipV="1">
              <a:off x="5525530" y="5257800"/>
              <a:ext cx="646670" cy="152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/>
            <p:cNvCxnSpPr/>
            <p:nvPr/>
          </p:nvCxnSpPr>
          <p:spPr bwMode="auto">
            <a:xfrm flipH="1">
              <a:off x="5181600" y="4953000"/>
              <a:ext cx="381000" cy="76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Rectangle 14"/>
          <p:cNvSpPr/>
          <p:nvPr/>
        </p:nvSpPr>
        <p:spPr bwMode="auto">
          <a:xfrm>
            <a:off x="990600" y="0"/>
            <a:ext cx="78486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400" b="1" dirty="0" smtClean="0"/>
              <a:t>Framework &gt;&gt; Step </a:t>
            </a:r>
            <a:r>
              <a:rPr lang="en-US" sz="1400" b="1" dirty="0"/>
              <a:t>2</a:t>
            </a:r>
            <a:r>
              <a:rPr lang="en-US" sz="1400" b="1" dirty="0" smtClean="0"/>
              <a:t> &gt;&gt; Brand Selection &gt;&gt; Community Detection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07CF5B-D0EE-B24A-B31A-823739AB3DF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25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 smtClean="0"/>
              <a:t>Algorithm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32981"/>
              </p:ext>
            </p:extLst>
          </p:nvPr>
        </p:nvGraphicFramePr>
        <p:xfrm>
          <a:off x="610902" y="1427082"/>
          <a:ext cx="54864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4" name="Document" r:id="rId3" imgW="5486400" imgH="4038600" progId="Word.Document.12">
                  <p:embed/>
                </p:oleObj>
              </mc:Choice>
              <mc:Fallback>
                <p:oleObj name="Document" r:id="rId3" imgW="5486400" imgH="4038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902" y="1427082"/>
                        <a:ext cx="548640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43200"/>
            <a:ext cx="5367655" cy="367601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2325077" y="2390206"/>
            <a:ext cx="197338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auto">
          <a:xfrm>
            <a:off x="990600" y="0"/>
            <a:ext cx="78486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400" b="1" dirty="0" smtClean="0"/>
              <a:t>Framework &gt;&gt; Step </a:t>
            </a:r>
            <a:r>
              <a:rPr lang="en-US" sz="1400" b="1" dirty="0"/>
              <a:t>2</a:t>
            </a:r>
            <a:r>
              <a:rPr lang="en-US" sz="1400" b="1" dirty="0" smtClean="0"/>
              <a:t> &gt;&gt; Brand Selection &gt;&gt; Community Detection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42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Social media is on the rise</a:t>
            </a:r>
            <a:endParaRPr lang="en-US" dirty="0"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708" y="1112176"/>
            <a:ext cx="6036292" cy="574582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 flipV="1">
            <a:off x="4343400" y="990600"/>
            <a:ext cx="0" cy="51816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 flipV="1">
            <a:off x="6781800" y="990600"/>
            <a:ext cx="0" cy="51816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34" y="151394"/>
            <a:ext cx="7619650" cy="65688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15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39" y="243915"/>
            <a:ext cx="7602829" cy="60810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Brand influence/importance ranking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33400" y="1371600"/>
            <a:ext cx="8229600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800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lvl="0"/>
            <a:r>
              <a:rPr lang="en-US" sz="2400" b="1" dirty="0" smtClean="0">
                <a:solidFill>
                  <a:schemeClr val="tx2"/>
                </a:solidFill>
              </a:rPr>
              <a:t>The idea of the ranking algorithm</a:t>
            </a:r>
          </a:p>
          <a:p>
            <a:pPr lvl="0"/>
            <a:endParaRPr lang="en-US" sz="2400" b="1" dirty="0" smtClean="0">
              <a:solidFill>
                <a:schemeClr val="tx2"/>
              </a:solidFill>
            </a:endParaRPr>
          </a:p>
          <a:p>
            <a:pPr lvl="1">
              <a:buFont typeface="Wingdings" charset="2"/>
              <a:buChar char="q"/>
            </a:pPr>
            <a:r>
              <a:rPr lang="en-US" sz="2400" dirty="0" smtClean="0">
                <a:solidFill>
                  <a:srgbClr val="000000"/>
                </a:solidFill>
                <a:latin typeface="Avenir Book"/>
                <a:cs typeface="Avenir Book"/>
              </a:rPr>
              <a:t>A brand </a:t>
            </a:r>
            <a:r>
              <a:rPr lang="en-US" sz="2400" dirty="0">
                <a:solidFill>
                  <a:srgbClr val="000000"/>
                </a:solidFill>
                <a:latin typeface="Avenir Book"/>
                <a:cs typeface="Avenir Book"/>
              </a:rPr>
              <a:t>with a large number of </a:t>
            </a:r>
            <a:r>
              <a:rPr lang="en-US" sz="2400" dirty="0" smtClean="0">
                <a:solidFill>
                  <a:srgbClr val="000000"/>
                </a:solidFill>
                <a:latin typeface="Avenir Book"/>
                <a:cs typeface="Avenir Book"/>
              </a:rPr>
              <a:t>activities is </a:t>
            </a:r>
            <a:r>
              <a:rPr lang="en-US" sz="2400" dirty="0">
                <a:solidFill>
                  <a:srgbClr val="000000"/>
                </a:solidFill>
                <a:latin typeface="Avenir Book"/>
                <a:cs typeface="Avenir Book"/>
              </a:rPr>
              <a:t>considered to have higher </a:t>
            </a:r>
            <a:r>
              <a:rPr lang="en-US" sz="2400" dirty="0" smtClean="0">
                <a:solidFill>
                  <a:srgbClr val="000000"/>
                </a:solidFill>
                <a:latin typeface="Avenir Book"/>
                <a:cs typeface="Avenir Book"/>
              </a:rPr>
              <a:t>importance.</a:t>
            </a:r>
          </a:p>
          <a:p>
            <a:pPr lvl="1">
              <a:buFont typeface="Wingdings" charset="2"/>
              <a:buChar char="q"/>
            </a:pPr>
            <a:endParaRPr lang="en-US" sz="2400" dirty="0">
              <a:solidFill>
                <a:srgbClr val="000000"/>
              </a:solidFill>
              <a:latin typeface="Avenir Book"/>
              <a:cs typeface="Avenir Book"/>
            </a:endParaRPr>
          </a:p>
          <a:p>
            <a:pPr lvl="1">
              <a:buFont typeface="Wingdings" charset="2"/>
              <a:buChar char="q"/>
            </a:pPr>
            <a:r>
              <a:rPr lang="en-US" sz="2400" dirty="0" smtClean="0">
                <a:solidFill>
                  <a:srgbClr val="000000"/>
                </a:solidFill>
                <a:latin typeface="Avenir Book"/>
                <a:cs typeface="Avenir Book"/>
              </a:rPr>
              <a:t>A brand </a:t>
            </a:r>
            <a:r>
              <a:rPr lang="en-US" sz="2400" dirty="0">
                <a:solidFill>
                  <a:srgbClr val="000000"/>
                </a:solidFill>
                <a:latin typeface="Avenir Book"/>
                <a:cs typeface="Avenir Book"/>
              </a:rPr>
              <a:t>connected to an important brand will contribute more to its own importance score than one that is connected to a less important </a:t>
            </a:r>
            <a:r>
              <a:rPr lang="en-US" sz="2400" dirty="0" smtClean="0">
                <a:solidFill>
                  <a:srgbClr val="000000"/>
                </a:solidFill>
                <a:latin typeface="Avenir Book"/>
                <a:cs typeface="Avenir Book"/>
              </a:rPr>
              <a:t>brand.</a:t>
            </a:r>
          </a:p>
          <a:p>
            <a:pPr lvl="1">
              <a:buFont typeface="Wingdings" charset="2"/>
              <a:buChar char="q"/>
            </a:pPr>
            <a:endParaRPr lang="en-US" sz="2400" dirty="0">
              <a:solidFill>
                <a:srgbClr val="000000"/>
              </a:solidFill>
              <a:latin typeface="Avenir Book"/>
              <a:cs typeface="Avenir Book"/>
            </a:endParaRPr>
          </a:p>
          <a:p>
            <a:pPr lvl="1">
              <a:buFont typeface="Wingdings" charset="2"/>
              <a:buChar char="q"/>
            </a:pPr>
            <a:r>
              <a:rPr lang="en-US" sz="2400" dirty="0" smtClean="0">
                <a:solidFill>
                  <a:srgbClr val="000000"/>
                </a:solidFill>
                <a:latin typeface="Avenir Book"/>
                <a:cs typeface="Avenir Book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Avenir Book"/>
                <a:cs typeface="Avenir Book"/>
              </a:rPr>
              <a:t>connection strength represents the “importance votes” for the destination brand from the source brand.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90600" y="0"/>
            <a:ext cx="81534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400" b="1" dirty="0" smtClean="0"/>
              <a:t>Framework &gt;&gt; Step </a:t>
            </a:r>
            <a:r>
              <a:rPr lang="en-US" sz="1400" b="1" dirty="0"/>
              <a:t>2</a:t>
            </a:r>
            <a:r>
              <a:rPr lang="en-US" sz="1400" b="1" dirty="0" smtClean="0"/>
              <a:t> &gt;&gt; Brand Selection &gt;&gt; Brand Influence Ranking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07CF5B-D0EE-B24A-B31A-823739AB3DF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 smtClean="0"/>
              <a:t>Algorithm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047620"/>
              </p:ext>
            </p:extLst>
          </p:nvPr>
        </p:nvGraphicFramePr>
        <p:xfrm>
          <a:off x="2362200" y="1115832"/>
          <a:ext cx="5048835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43" name="Document" r:id="rId3" imgW="5486400" imgH="6210300" progId="Word.Document.12">
                  <p:embed/>
                </p:oleObj>
              </mc:Choice>
              <mc:Fallback>
                <p:oleObj name="Document" r:id="rId3" imgW="5486400" imgH="6210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62200" y="1115832"/>
                        <a:ext cx="5048835" cy="571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990600" y="0"/>
            <a:ext cx="81534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400" b="1" dirty="0" smtClean="0"/>
              <a:t>Framework &gt;&gt; Step </a:t>
            </a:r>
            <a:r>
              <a:rPr lang="en-US" sz="1400" b="1" dirty="0"/>
              <a:t>2</a:t>
            </a:r>
            <a:r>
              <a:rPr lang="en-US" sz="1400" b="1" dirty="0" smtClean="0"/>
              <a:t> &gt;&gt; Brand Selection &gt;&gt; Brand Influence Ranking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1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implementation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61356"/>
              </p:ext>
            </p:extLst>
          </p:nvPr>
        </p:nvGraphicFramePr>
        <p:xfrm>
          <a:off x="339387" y="1143000"/>
          <a:ext cx="4156413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" name="Document" r:id="rId3" imgW="5486400" imgH="7442200" progId="Word.Document.12">
                  <p:embed/>
                </p:oleObj>
              </mc:Choice>
              <mc:Fallback>
                <p:oleObj name="Document" r:id="rId3" imgW="5486400" imgH="7442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387" y="1143000"/>
                        <a:ext cx="4156413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074846"/>
              </p:ext>
            </p:extLst>
          </p:nvPr>
        </p:nvGraphicFramePr>
        <p:xfrm>
          <a:off x="5029200" y="3581400"/>
          <a:ext cx="4806268" cy="269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" name="Document" r:id="rId5" imgW="5486400" imgH="3073400" progId="Word.Document.12">
                  <p:embed/>
                </p:oleObj>
              </mc:Choice>
              <mc:Fallback>
                <p:oleObj name="Document" r:id="rId5" imgW="5486400" imgH="307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9200" y="3581400"/>
                        <a:ext cx="4806268" cy="269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86400" y="1524000"/>
            <a:ext cx="3048000" cy="1754327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800000"/>
                </a:solidFill>
                <a:latin typeface="Avenir Book"/>
                <a:cs typeface="Avenir Book"/>
              </a:rPr>
              <a:t>W</a:t>
            </a:r>
            <a:r>
              <a:rPr lang="en-US" dirty="0" smtClean="0">
                <a:solidFill>
                  <a:srgbClr val="800000"/>
                </a:solidFill>
                <a:latin typeface="Avenir Book"/>
                <a:cs typeface="Avenir Book"/>
              </a:rPr>
              <a:t>ith </a:t>
            </a:r>
            <a:r>
              <a:rPr lang="en-US" dirty="0" err="1" smtClean="0">
                <a:solidFill>
                  <a:srgbClr val="800000"/>
                </a:solidFill>
                <a:latin typeface="Avenir Book"/>
                <a:cs typeface="Avenir Book"/>
              </a:rPr>
              <a:t>MapReduce</a:t>
            </a:r>
            <a:r>
              <a:rPr lang="en-US" dirty="0" smtClean="0">
                <a:solidFill>
                  <a:srgbClr val="800000"/>
                </a:solidFill>
                <a:latin typeface="Avenir Book"/>
                <a:cs typeface="Avenir Book"/>
              </a:rPr>
              <a:t> using </a:t>
            </a:r>
            <a:r>
              <a:rPr lang="en-US" dirty="0" err="1" smtClean="0">
                <a:solidFill>
                  <a:srgbClr val="800000"/>
                </a:solidFill>
                <a:latin typeface="Avenir Book"/>
                <a:cs typeface="Avenir Book"/>
              </a:rPr>
              <a:t>Hadoop</a:t>
            </a:r>
            <a:r>
              <a:rPr lang="en-US" dirty="0" smtClean="0">
                <a:solidFill>
                  <a:srgbClr val="800000"/>
                </a:solidFill>
                <a:latin typeface="Avenir Book"/>
                <a:cs typeface="Avenir Book"/>
              </a:rPr>
              <a:t> cluster, processing time is less than 3 minutes as compared to almost 20 minutes using sequential implementation.</a:t>
            </a:r>
            <a:endParaRPr lang="en-US" dirty="0">
              <a:solidFill>
                <a:srgbClr val="800000"/>
              </a:solidFill>
              <a:latin typeface="Avenir Book"/>
              <a:cs typeface="Avenir Book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90600" y="0"/>
            <a:ext cx="81534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400" b="1" dirty="0" smtClean="0"/>
              <a:t>Framework &gt;&gt; Step </a:t>
            </a:r>
            <a:r>
              <a:rPr lang="en-US" sz="1400" b="1" dirty="0"/>
              <a:t>2</a:t>
            </a:r>
            <a:r>
              <a:rPr lang="en-US" sz="1400" b="1" dirty="0" smtClean="0"/>
              <a:t> &gt;&gt; Brand Selection &gt;&gt; Brand Influence Ranking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64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4107992" y="1480271"/>
            <a:ext cx="1527995" cy="1567729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/>
          <p:cNvGrpSpPr/>
          <p:nvPr/>
        </p:nvGrpSpPr>
        <p:grpSpPr>
          <a:xfrm>
            <a:off x="264588" y="1169368"/>
            <a:ext cx="2420981" cy="1878632"/>
            <a:chOff x="264588" y="145528"/>
            <a:chExt cx="2420981" cy="1878632"/>
          </a:xfrm>
        </p:grpSpPr>
        <p:sp>
          <p:nvSpPr>
            <p:cNvPr id="8" name="Oval 7"/>
            <p:cNvSpPr/>
            <p:nvPr/>
          </p:nvSpPr>
          <p:spPr>
            <a:xfrm>
              <a:off x="866526" y="69456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660552" y="482888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00641" y="1111561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51409" y="906242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288948" y="800403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128068" y="1494967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987979" y="1323238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88948" y="271211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89750" y="153491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607635" y="174659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9" idx="6"/>
              <a:endCxn id="15" idx="2"/>
            </p:cNvCxnSpPr>
            <p:nvPr/>
          </p:nvCxnSpPr>
          <p:spPr>
            <a:xfrm flipV="1">
              <a:off x="1878837" y="377050"/>
              <a:ext cx="410111" cy="211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4"/>
              <a:endCxn id="12" idx="0"/>
            </p:cNvCxnSpPr>
            <p:nvPr/>
          </p:nvCxnSpPr>
          <p:spPr>
            <a:xfrm>
              <a:off x="2398091" y="482888"/>
              <a:ext cx="0" cy="3175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4"/>
              <a:endCxn id="11" idx="0"/>
            </p:cNvCxnSpPr>
            <p:nvPr/>
          </p:nvCxnSpPr>
          <p:spPr>
            <a:xfrm flipH="1">
              <a:off x="1660552" y="694565"/>
              <a:ext cx="109143" cy="211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" idx="5"/>
              <a:endCxn id="11" idx="2"/>
            </p:cNvCxnSpPr>
            <p:nvPr/>
          </p:nvCxnSpPr>
          <p:spPr>
            <a:xfrm>
              <a:off x="1052844" y="875243"/>
              <a:ext cx="498565" cy="136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3"/>
              <a:endCxn id="13" idx="0"/>
            </p:cNvCxnSpPr>
            <p:nvPr/>
          </p:nvCxnSpPr>
          <p:spPr>
            <a:xfrm flipH="1">
              <a:off x="1237211" y="1086920"/>
              <a:ext cx="346165" cy="4080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" idx="0"/>
              <a:endCxn id="8" idx="4"/>
            </p:cNvCxnSpPr>
            <p:nvPr/>
          </p:nvCxnSpPr>
          <p:spPr>
            <a:xfrm flipV="1">
              <a:off x="909784" y="906242"/>
              <a:ext cx="65885" cy="2053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" idx="2"/>
            </p:cNvCxnSpPr>
            <p:nvPr/>
          </p:nvCxnSpPr>
          <p:spPr>
            <a:xfrm flipH="1">
              <a:off x="615167" y="1217400"/>
              <a:ext cx="18547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6" idx="6"/>
              <a:endCxn id="13" idx="2"/>
            </p:cNvCxnSpPr>
            <p:nvPr/>
          </p:nvCxnSpPr>
          <p:spPr>
            <a:xfrm flipV="1">
              <a:off x="708035" y="1600806"/>
              <a:ext cx="420033" cy="399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1"/>
              <a:endCxn id="13" idx="5"/>
            </p:cNvCxnSpPr>
            <p:nvPr/>
          </p:nvCxnSpPr>
          <p:spPr>
            <a:xfrm flipH="1" flipV="1">
              <a:off x="1314386" y="1675645"/>
              <a:ext cx="325216" cy="1019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7" idx="0"/>
              <a:endCxn id="11" idx="4"/>
            </p:cNvCxnSpPr>
            <p:nvPr/>
          </p:nvCxnSpPr>
          <p:spPr>
            <a:xfrm flipH="1" flipV="1">
              <a:off x="1660552" y="1117919"/>
              <a:ext cx="56226" cy="6286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5" idx="6"/>
            </p:cNvCxnSpPr>
            <p:nvPr/>
          </p:nvCxnSpPr>
          <p:spPr>
            <a:xfrm>
              <a:off x="2507233" y="377050"/>
              <a:ext cx="178336" cy="105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4" idx="0"/>
              <a:endCxn id="9" idx="5"/>
            </p:cNvCxnSpPr>
            <p:nvPr/>
          </p:nvCxnSpPr>
          <p:spPr>
            <a:xfrm flipH="1" flipV="1">
              <a:off x="1846870" y="663566"/>
              <a:ext cx="250252" cy="6596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4" idx="1"/>
              <a:endCxn id="11" idx="5"/>
            </p:cNvCxnSpPr>
            <p:nvPr/>
          </p:nvCxnSpPr>
          <p:spPr>
            <a:xfrm flipH="1" flipV="1">
              <a:off x="1737727" y="1086920"/>
              <a:ext cx="282219" cy="2673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7" idx="5"/>
            </p:cNvCxnSpPr>
            <p:nvPr/>
          </p:nvCxnSpPr>
          <p:spPr>
            <a:xfrm>
              <a:off x="1793953" y="1927270"/>
              <a:ext cx="84884" cy="968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7" idx="3"/>
            </p:cNvCxnSpPr>
            <p:nvPr/>
          </p:nvCxnSpPr>
          <p:spPr>
            <a:xfrm flipH="1">
              <a:off x="1551409" y="1927270"/>
              <a:ext cx="88193" cy="968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3" idx="3"/>
            </p:cNvCxnSpPr>
            <p:nvPr/>
          </p:nvCxnSpPr>
          <p:spPr>
            <a:xfrm flipH="1">
              <a:off x="1128068" y="1675645"/>
              <a:ext cx="31967" cy="1019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2" idx="6"/>
            </p:cNvCxnSpPr>
            <p:nvPr/>
          </p:nvCxnSpPr>
          <p:spPr>
            <a:xfrm>
              <a:off x="2507233" y="906242"/>
              <a:ext cx="1783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2" idx="4"/>
            </p:cNvCxnSpPr>
            <p:nvPr/>
          </p:nvCxnSpPr>
          <p:spPr>
            <a:xfrm>
              <a:off x="2398091" y="1012080"/>
              <a:ext cx="0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5" idx="0"/>
            </p:cNvCxnSpPr>
            <p:nvPr/>
          </p:nvCxnSpPr>
          <p:spPr>
            <a:xfrm flipV="1">
              <a:off x="2398091" y="145528"/>
              <a:ext cx="0" cy="1256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" idx="1"/>
            </p:cNvCxnSpPr>
            <p:nvPr/>
          </p:nvCxnSpPr>
          <p:spPr>
            <a:xfrm flipH="1" flipV="1">
              <a:off x="1607635" y="377050"/>
              <a:ext cx="84884" cy="1368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6" idx="1"/>
            </p:cNvCxnSpPr>
            <p:nvPr/>
          </p:nvCxnSpPr>
          <p:spPr>
            <a:xfrm flipH="1" flipV="1">
              <a:off x="423341" y="1494967"/>
              <a:ext cx="98376" cy="709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0" idx="4"/>
            </p:cNvCxnSpPr>
            <p:nvPr/>
          </p:nvCxnSpPr>
          <p:spPr>
            <a:xfrm flipH="1">
              <a:off x="866526" y="1323238"/>
              <a:ext cx="43258" cy="1055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6" idx="4"/>
            </p:cNvCxnSpPr>
            <p:nvPr/>
          </p:nvCxnSpPr>
          <p:spPr>
            <a:xfrm flipH="1">
              <a:off x="568864" y="1746592"/>
              <a:ext cx="30029" cy="1188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14" idx="4"/>
            </p:cNvCxnSpPr>
            <p:nvPr/>
          </p:nvCxnSpPr>
          <p:spPr>
            <a:xfrm>
              <a:off x="2097122" y="1534915"/>
              <a:ext cx="0" cy="1407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14" idx="6"/>
            </p:cNvCxnSpPr>
            <p:nvPr/>
          </p:nvCxnSpPr>
          <p:spPr>
            <a:xfrm flipV="1">
              <a:off x="2206264" y="1428819"/>
              <a:ext cx="141956" cy="2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9" idx="2"/>
            </p:cNvCxnSpPr>
            <p:nvPr/>
          </p:nvCxnSpPr>
          <p:spPr>
            <a:xfrm flipH="1">
              <a:off x="1551409" y="588727"/>
              <a:ext cx="1091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15" idx="7"/>
            </p:cNvCxnSpPr>
            <p:nvPr/>
          </p:nvCxnSpPr>
          <p:spPr>
            <a:xfrm flipV="1">
              <a:off x="2475266" y="224907"/>
              <a:ext cx="157386" cy="773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11" idx="6"/>
              <a:endCxn id="12" idx="2"/>
            </p:cNvCxnSpPr>
            <p:nvPr/>
          </p:nvCxnSpPr>
          <p:spPr>
            <a:xfrm flipV="1">
              <a:off x="1769694" y="906242"/>
              <a:ext cx="519254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423341" y="377050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5"/>
              <a:endCxn id="8" idx="1"/>
            </p:cNvCxnSpPr>
            <p:nvPr/>
          </p:nvCxnSpPr>
          <p:spPr>
            <a:xfrm>
              <a:off x="609659" y="557728"/>
              <a:ext cx="288834" cy="1678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3" idx="1"/>
            </p:cNvCxnSpPr>
            <p:nvPr/>
          </p:nvCxnSpPr>
          <p:spPr>
            <a:xfrm flipH="1" flipV="1">
              <a:off x="423341" y="271211"/>
              <a:ext cx="31967" cy="136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3" idx="2"/>
            </p:cNvCxnSpPr>
            <p:nvPr/>
          </p:nvCxnSpPr>
          <p:spPr>
            <a:xfrm flipH="1" flipV="1">
              <a:off x="264588" y="482888"/>
              <a:ext cx="158753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83" idx="4"/>
            </p:cNvCxnSpPr>
            <p:nvPr/>
          </p:nvCxnSpPr>
          <p:spPr>
            <a:xfrm>
              <a:off x="532484" y="588727"/>
              <a:ext cx="36380" cy="1368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3" idx="7"/>
            </p:cNvCxnSpPr>
            <p:nvPr/>
          </p:nvCxnSpPr>
          <p:spPr>
            <a:xfrm flipV="1">
              <a:off x="609659" y="302210"/>
              <a:ext cx="98376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0" idx="6"/>
            </p:cNvCxnSpPr>
            <p:nvPr/>
          </p:nvCxnSpPr>
          <p:spPr>
            <a:xfrm>
              <a:off x="1018926" y="1217400"/>
              <a:ext cx="1411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3287769" y="1169368"/>
            <a:ext cx="2420981" cy="1878632"/>
            <a:chOff x="264588" y="145528"/>
            <a:chExt cx="2420981" cy="1878632"/>
          </a:xfrm>
        </p:grpSpPr>
        <p:sp>
          <p:nvSpPr>
            <p:cNvPr id="101" name="Oval 100"/>
            <p:cNvSpPr/>
            <p:nvPr/>
          </p:nvSpPr>
          <p:spPr>
            <a:xfrm>
              <a:off x="866526" y="69456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1660552" y="482888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800641" y="1111561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551409" y="906242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288948" y="800403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240523" y="147512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987979" y="1323238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288948" y="271211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9750" y="153491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1607635" y="174659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2" idx="6"/>
              <a:endCxn id="108" idx="2"/>
            </p:cNvCxnSpPr>
            <p:nvPr/>
          </p:nvCxnSpPr>
          <p:spPr>
            <a:xfrm flipV="1">
              <a:off x="1878837" y="377050"/>
              <a:ext cx="410111" cy="211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8" idx="4"/>
              <a:endCxn id="105" idx="0"/>
            </p:cNvCxnSpPr>
            <p:nvPr/>
          </p:nvCxnSpPr>
          <p:spPr>
            <a:xfrm>
              <a:off x="2398091" y="482888"/>
              <a:ext cx="0" cy="3175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2" idx="4"/>
              <a:endCxn id="104" idx="0"/>
            </p:cNvCxnSpPr>
            <p:nvPr/>
          </p:nvCxnSpPr>
          <p:spPr>
            <a:xfrm flipH="1">
              <a:off x="1660552" y="694565"/>
              <a:ext cx="109143" cy="211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1" idx="5"/>
              <a:endCxn id="104" idx="2"/>
            </p:cNvCxnSpPr>
            <p:nvPr/>
          </p:nvCxnSpPr>
          <p:spPr>
            <a:xfrm>
              <a:off x="1052844" y="875243"/>
              <a:ext cx="498565" cy="136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4" idx="3"/>
              <a:endCxn id="106" idx="0"/>
            </p:cNvCxnSpPr>
            <p:nvPr/>
          </p:nvCxnSpPr>
          <p:spPr>
            <a:xfrm flipH="1">
              <a:off x="1349666" y="1086920"/>
              <a:ext cx="233710" cy="3882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3" idx="0"/>
              <a:endCxn id="101" idx="4"/>
            </p:cNvCxnSpPr>
            <p:nvPr/>
          </p:nvCxnSpPr>
          <p:spPr>
            <a:xfrm flipV="1">
              <a:off x="909784" y="906242"/>
              <a:ext cx="65885" cy="2053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3" idx="2"/>
            </p:cNvCxnSpPr>
            <p:nvPr/>
          </p:nvCxnSpPr>
          <p:spPr>
            <a:xfrm flipH="1">
              <a:off x="615167" y="1217400"/>
              <a:ext cx="18547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9" idx="6"/>
              <a:endCxn id="106" idx="2"/>
            </p:cNvCxnSpPr>
            <p:nvPr/>
          </p:nvCxnSpPr>
          <p:spPr>
            <a:xfrm flipV="1">
              <a:off x="708035" y="1580961"/>
              <a:ext cx="532488" cy="597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10" idx="1"/>
              <a:endCxn id="106" idx="5"/>
            </p:cNvCxnSpPr>
            <p:nvPr/>
          </p:nvCxnSpPr>
          <p:spPr>
            <a:xfrm flipH="1" flipV="1">
              <a:off x="1426841" y="1655800"/>
              <a:ext cx="212761" cy="1217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10" idx="0"/>
              <a:endCxn id="104" idx="4"/>
            </p:cNvCxnSpPr>
            <p:nvPr/>
          </p:nvCxnSpPr>
          <p:spPr>
            <a:xfrm flipH="1" flipV="1">
              <a:off x="1660552" y="1117919"/>
              <a:ext cx="56226" cy="6286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8" idx="6"/>
            </p:cNvCxnSpPr>
            <p:nvPr/>
          </p:nvCxnSpPr>
          <p:spPr>
            <a:xfrm>
              <a:off x="2507233" y="377050"/>
              <a:ext cx="178336" cy="105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07" idx="0"/>
              <a:endCxn id="102" idx="5"/>
            </p:cNvCxnSpPr>
            <p:nvPr/>
          </p:nvCxnSpPr>
          <p:spPr>
            <a:xfrm flipH="1" flipV="1">
              <a:off x="1846870" y="663566"/>
              <a:ext cx="250252" cy="6596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07" idx="1"/>
              <a:endCxn id="104" idx="5"/>
            </p:cNvCxnSpPr>
            <p:nvPr/>
          </p:nvCxnSpPr>
          <p:spPr>
            <a:xfrm flipH="1" flipV="1">
              <a:off x="1737727" y="1086920"/>
              <a:ext cx="282219" cy="2673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0" idx="5"/>
            </p:cNvCxnSpPr>
            <p:nvPr/>
          </p:nvCxnSpPr>
          <p:spPr>
            <a:xfrm>
              <a:off x="1793953" y="1927270"/>
              <a:ext cx="84884" cy="968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0" idx="3"/>
            </p:cNvCxnSpPr>
            <p:nvPr/>
          </p:nvCxnSpPr>
          <p:spPr>
            <a:xfrm flipH="1">
              <a:off x="1551409" y="1927270"/>
              <a:ext cx="88193" cy="968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06" idx="3"/>
            </p:cNvCxnSpPr>
            <p:nvPr/>
          </p:nvCxnSpPr>
          <p:spPr>
            <a:xfrm flipH="1">
              <a:off x="1240523" y="1655800"/>
              <a:ext cx="31967" cy="1019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5" idx="6"/>
            </p:cNvCxnSpPr>
            <p:nvPr/>
          </p:nvCxnSpPr>
          <p:spPr>
            <a:xfrm>
              <a:off x="2507233" y="906242"/>
              <a:ext cx="1783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5" idx="4"/>
            </p:cNvCxnSpPr>
            <p:nvPr/>
          </p:nvCxnSpPr>
          <p:spPr>
            <a:xfrm>
              <a:off x="2398091" y="1012080"/>
              <a:ext cx="0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08" idx="0"/>
            </p:cNvCxnSpPr>
            <p:nvPr/>
          </p:nvCxnSpPr>
          <p:spPr>
            <a:xfrm flipV="1">
              <a:off x="2398091" y="145528"/>
              <a:ext cx="0" cy="1256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02" idx="1"/>
            </p:cNvCxnSpPr>
            <p:nvPr/>
          </p:nvCxnSpPr>
          <p:spPr>
            <a:xfrm flipH="1" flipV="1">
              <a:off x="1607635" y="377050"/>
              <a:ext cx="84884" cy="1368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09" idx="1"/>
            </p:cNvCxnSpPr>
            <p:nvPr/>
          </p:nvCxnSpPr>
          <p:spPr>
            <a:xfrm flipH="1" flipV="1">
              <a:off x="423341" y="1494967"/>
              <a:ext cx="98376" cy="709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03" idx="4"/>
            </p:cNvCxnSpPr>
            <p:nvPr/>
          </p:nvCxnSpPr>
          <p:spPr>
            <a:xfrm flipH="1">
              <a:off x="866526" y="1323238"/>
              <a:ext cx="43258" cy="1055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09" idx="4"/>
            </p:cNvCxnSpPr>
            <p:nvPr/>
          </p:nvCxnSpPr>
          <p:spPr>
            <a:xfrm flipH="1">
              <a:off x="568864" y="1746592"/>
              <a:ext cx="30029" cy="1188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07" idx="4"/>
            </p:cNvCxnSpPr>
            <p:nvPr/>
          </p:nvCxnSpPr>
          <p:spPr>
            <a:xfrm>
              <a:off x="2097122" y="1534915"/>
              <a:ext cx="0" cy="1407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07" idx="6"/>
            </p:cNvCxnSpPr>
            <p:nvPr/>
          </p:nvCxnSpPr>
          <p:spPr>
            <a:xfrm flipV="1">
              <a:off x="2206264" y="1428819"/>
              <a:ext cx="141956" cy="2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2" idx="2"/>
            </p:cNvCxnSpPr>
            <p:nvPr/>
          </p:nvCxnSpPr>
          <p:spPr>
            <a:xfrm flipH="1">
              <a:off x="1551409" y="588727"/>
              <a:ext cx="1091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08" idx="7"/>
            </p:cNvCxnSpPr>
            <p:nvPr/>
          </p:nvCxnSpPr>
          <p:spPr>
            <a:xfrm flipV="1">
              <a:off x="2475266" y="224907"/>
              <a:ext cx="157386" cy="773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04" idx="6"/>
              <a:endCxn id="105" idx="2"/>
            </p:cNvCxnSpPr>
            <p:nvPr/>
          </p:nvCxnSpPr>
          <p:spPr>
            <a:xfrm flipV="1">
              <a:off x="1769694" y="906242"/>
              <a:ext cx="519254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423341" y="377050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>
              <a:stCxn id="139" idx="5"/>
              <a:endCxn id="101" idx="1"/>
            </p:cNvCxnSpPr>
            <p:nvPr/>
          </p:nvCxnSpPr>
          <p:spPr>
            <a:xfrm>
              <a:off x="609659" y="557728"/>
              <a:ext cx="288834" cy="1678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39" idx="1"/>
            </p:cNvCxnSpPr>
            <p:nvPr/>
          </p:nvCxnSpPr>
          <p:spPr>
            <a:xfrm flipH="1" flipV="1">
              <a:off x="423341" y="271211"/>
              <a:ext cx="31967" cy="136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39" idx="2"/>
            </p:cNvCxnSpPr>
            <p:nvPr/>
          </p:nvCxnSpPr>
          <p:spPr>
            <a:xfrm flipH="1" flipV="1">
              <a:off x="264588" y="482888"/>
              <a:ext cx="158753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39" idx="4"/>
            </p:cNvCxnSpPr>
            <p:nvPr/>
          </p:nvCxnSpPr>
          <p:spPr>
            <a:xfrm>
              <a:off x="532484" y="588727"/>
              <a:ext cx="36380" cy="1368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39" idx="7"/>
            </p:cNvCxnSpPr>
            <p:nvPr/>
          </p:nvCxnSpPr>
          <p:spPr>
            <a:xfrm flipV="1">
              <a:off x="609659" y="302210"/>
              <a:ext cx="98376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03" idx="6"/>
            </p:cNvCxnSpPr>
            <p:nvPr/>
          </p:nvCxnSpPr>
          <p:spPr>
            <a:xfrm>
              <a:off x="1018926" y="1217400"/>
              <a:ext cx="1411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ight Arrow 200"/>
          <p:cNvSpPr/>
          <p:nvPr/>
        </p:nvSpPr>
        <p:spPr>
          <a:xfrm>
            <a:off x="2818125" y="2188063"/>
            <a:ext cx="376777" cy="51142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venir Book"/>
                <a:cs typeface="Avenir Book"/>
              </a:rPr>
              <a:t>I</a:t>
            </a:r>
            <a:endParaRPr lang="en-US" sz="28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202" name="Right Arrow 201"/>
          <p:cNvSpPr/>
          <p:nvPr/>
        </p:nvSpPr>
        <p:spPr>
          <a:xfrm>
            <a:off x="2765209" y="3949451"/>
            <a:ext cx="429694" cy="51142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venir Book"/>
                <a:cs typeface="Avenir Book"/>
              </a:rPr>
              <a:t>II</a:t>
            </a:r>
            <a:endParaRPr lang="en-US" sz="28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grpSp>
        <p:nvGrpSpPr>
          <p:cNvPr id="310" name="Group 309"/>
          <p:cNvGrpSpPr/>
          <p:nvPr/>
        </p:nvGrpSpPr>
        <p:grpSpPr>
          <a:xfrm>
            <a:off x="397144" y="3101085"/>
            <a:ext cx="2420981" cy="2004315"/>
            <a:chOff x="397144" y="2762422"/>
            <a:chExt cx="2420981" cy="2004315"/>
          </a:xfrm>
        </p:grpSpPr>
        <p:sp>
          <p:nvSpPr>
            <p:cNvPr id="147" name="Oval 146"/>
            <p:cNvSpPr/>
            <p:nvPr/>
          </p:nvSpPr>
          <p:spPr>
            <a:xfrm>
              <a:off x="999082" y="3369689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793108" y="315801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933197" y="378668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83965" y="3581366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2421504" y="3475527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260624" y="4170091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120535" y="399836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421504" y="294633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22306" y="4210039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1740191" y="4421716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/>
            <p:cNvCxnSpPr>
              <a:stCxn id="148" idx="6"/>
              <a:endCxn id="154" idx="2"/>
            </p:cNvCxnSpPr>
            <p:nvPr/>
          </p:nvCxnSpPr>
          <p:spPr>
            <a:xfrm flipV="1">
              <a:off x="2011393" y="3052174"/>
              <a:ext cx="410111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54" idx="4"/>
              <a:endCxn id="151" idx="0"/>
            </p:cNvCxnSpPr>
            <p:nvPr/>
          </p:nvCxnSpPr>
          <p:spPr>
            <a:xfrm>
              <a:off x="2530647" y="3158012"/>
              <a:ext cx="0" cy="317515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48" idx="4"/>
              <a:endCxn id="150" idx="0"/>
            </p:cNvCxnSpPr>
            <p:nvPr/>
          </p:nvCxnSpPr>
          <p:spPr>
            <a:xfrm flipH="1">
              <a:off x="1793108" y="3369689"/>
              <a:ext cx="109143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47" idx="5"/>
              <a:endCxn id="150" idx="2"/>
            </p:cNvCxnSpPr>
            <p:nvPr/>
          </p:nvCxnSpPr>
          <p:spPr>
            <a:xfrm>
              <a:off x="1185400" y="3550367"/>
              <a:ext cx="498565" cy="13683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50" idx="3"/>
              <a:endCxn id="152" idx="0"/>
            </p:cNvCxnSpPr>
            <p:nvPr/>
          </p:nvCxnSpPr>
          <p:spPr>
            <a:xfrm flipH="1">
              <a:off x="1369767" y="3762044"/>
              <a:ext cx="346165" cy="40804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49" idx="0"/>
              <a:endCxn id="147" idx="4"/>
            </p:cNvCxnSpPr>
            <p:nvPr/>
          </p:nvCxnSpPr>
          <p:spPr>
            <a:xfrm flipV="1">
              <a:off x="1042340" y="3581366"/>
              <a:ext cx="65885" cy="20531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49" idx="2"/>
            </p:cNvCxnSpPr>
            <p:nvPr/>
          </p:nvCxnSpPr>
          <p:spPr>
            <a:xfrm flipH="1">
              <a:off x="747723" y="3892524"/>
              <a:ext cx="185474" cy="0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55" idx="6"/>
              <a:endCxn id="152" idx="2"/>
            </p:cNvCxnSpPr>
            <p:nvPr/>
          </p:nvCxnSpPr>
          <p:spPr>
            <a:xfrm flipV="1">
              <a:off x="840591" y="4275930"/>
              <a:ext cx="420033" cy="3994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56" idx="1"/>
              <a:endCxn id="152" idx="5"/>
            </p:cNvCxnSpPr>
            <p:nvPr/>
          </p:nvCxnSpPr>
          <p:spPr>
            <a:xfrm flipH="1" flipV="1">
              <a:off x="1446942" y="4350769"/>
              <a:ext cx="325216" cy="101946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56" idx="0"/>
              <a:endCxn id="150" idx="4"/>
            </p:cNvCxnSpPr>
            <p:nvPr/>
          </p:nvCxnSpPr>
          <p:spPr>
            <a:xfrm flipH="1" flipV="1">
              <a:off x="1793108" y="3793043"/>
              <a:ext cx="56226" cy="62867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4" idx="6"/>
            </p:cNvCxnSpPr>
            <p:nvPr/>
          </p:nvCxnSpPr>
          <p:spPr>
            <a:xfrm>
              <a:off x="2639789" y="3052174"/>
              <a:ext cx="178336" cy="10583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53" idx="0"/>
              <a:endCxn id="148" idx="5"/>
            </p:cNvCxnSpPr>
            <p:nvPr/>
          </p:nvCxnSpPr>
          <p:spPr>
            <a:xfrm flipH="1" flipV="1">
              <a:off x="1979426" y="3338690"/>
              <a:ext cx="250252" cy="659672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53" idx="1"/>
              <a:endCxn id="150" idx="5"/>
            </p:cNvCxnSpPr>
            <p:nvPr/>
          </p:nvCxnSpPr>
          <p:spPr>
            <a:xfrm flipH="1" flipV="1">
              <a:off x="1870283" y="3762044"/>
              <a:ext cx="282219" cy="26731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56" idx="5"/>
            </p:cNvCxnSpPr>
            <p:nvPr/>
          </p:nvCxnSpPr>
          <p:spPr>
            <a:xfrm>
              <a:off x="1926509" y="4602394"/>
              <a:ext cx="84884" cy="96890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56" idx="3"/>
            </p:cNvCxnSpPr>
            <p:nvPr/>
          </p:nvCxnSpPr>
          <p:spPr>
            <a:xfrm flipH="1">
              <a:off x="1639602" y="4602394"/>
              <a:ext cx="132556" cy="16434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2" idx="3"/>
            </p:cNvCxnSpPr>
            <p:nvPr/>
          </p:nvCxnSpPr>
          <p:spPr>
            <a:xfrm flipH="1">
              <a:off x="1237211" y="4350769"/>
              <a:ext cx="55380" cy="18975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51" idx="6"/>
            </p:cNvCxnSpPr>
            <p:nvPr/>
          </p:nvCxnSpPr>
          <p:spPr>
            <a:xfrm>
              <a:off x="2639789" y="3581366"/>
              <a:ext cx="178336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51" idx="4"/>
            </p:cNvCxnSpPr>
            <p:nvPr/>
          </p:nvCxnSpPr>
          <p:spPr>
            <a:xfrm>
              <a:off x="2530647" y="3687204"/>
              <a:ext cx="0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54" idx="0"/>
            </p:cNvCxnSpPr>
            <p:nvPr/>
          </p:nvCxnSpPr>
          <p:spPr>
            <a:xfrm flipH="1" flipV="1">
              <a:off x="2507233" y="2762422"/>
              <a:ext cx="23414" cy="18391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48" idx="1"/>
            </p:cNvCxnSpPr>
            <p:nvPr/>
          </p:nvCxnSpPr>
          <p:spPr>
            <a:xfrm flipH="1" flipV="1">
              <a:off x="1740191" y="3052174"/>
              <a:ext cx="84884" cy="136837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55" idx="1"/>
            </p:cNvCxnSpPr>
            <p:nvPr/>
          </p:nvCxnSpPr>
          <p:spPr>
            <a:xfrm flipH="1" flipV="1">
              <a:off x="555897" y="4170091"/>
              <a:ext cx="98376" cy="70947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49" idx="4"/>
            </p:cNvCxnSpPr>
            <p:nvPr/>
          </p:nvCxnSpPr>
          <p:spPr>
            <a:xfrm flipH="1">
              <a:off x="975669" y="3998362"/>
              <a:ext cx="66671" cy="17172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55" idx="4"/>
            </p:cNvCxnSpPr>
            <p:nvPr/>
          </p:nvCxnSpPr>
          <p:spPr>
            <a:xfrm flipH="1">
              <a:off x="701420" y="4421716"/>
              <a:ext cx="30029" cy="118810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53" idx="4"/>
            </p:cNvCxnSpPr>
            <p:nvPr/>
          </p:nvCxnSpPr>
          <p:spPr>
            <a:xfrm>
              <a:off x="2229678" y="4210039"/>
              <a:ext cx="0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53" idx="6"/>
            </p:cNvCxnSpPr>
            <p:nvPr/>
          </p:nvCxnSpPr>
          <p:spPr>
            <a:xfrm>
              <a:off x="2338820" y="4104201"/>
              <a:ext cx="191827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48" idx="2"/>
            </p:cNvCxnSpPr>
            <p:nvPr/>
          </p:nvCxnSpPr>
          <p:spPr>
            <a:xfrm flipH="1">
              <a:off x="1583376" y="3263851"/>
              <a:ext cx="209732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54" idx="7"/>
            </p:cNvCxnSpPr>
            <p:nvPr/>
          </p:nvCxnSpPr>
          <p:spPr>
            <a:xfrm flipV="1">
              <a:off x="2607822" y="2900031"/>
              <a:ext cx="157386" cy="77303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50" idx="6"/>
              <a:endCxn id="151" idx="2"/>
            </p:cNvCxnSpPr>
            <p:nvPr/>
          </p:nvCxnSpPr>
          <p:spPr>
            <a:xfrm flipV="1">
              <a:off x="1902250" y="3581366"/>
              <a:ext cx="519254" cy="10583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55897" y="3052174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5" idx="5"/>
              <a:endCxn id="147" idx="1"/>
            </p:cNvCxnSpPr>
            <p:nvPr/>
          </p:nvCxnSpPr>
          <p:spPr>
            <a:xfrm>
              <a:off x="742215" y="3232852"/>
              <a:ext cx="288834" cy="167836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85" idx="1"/>
            </p:cNvCxnSpPr>
            <p:nvPr/>
          </p:nvCxnSpPr>
          <p:spPr>
            <a:xfrm flipH="1" flipV="1">
              <a:off x="555897" y="2946335"/>
              <a:ext cx="31967" cy="136838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5" idx="2"/>
            </p:cNvCxnSpPr>
            <p:nvPr/>
          </p:nvCxnSpPr>
          <p:spPr>
            <a:xfrm flipH="1" flipV="1">
              <a:off x="397144" y="3158012"/>
              <a:ext cx="158753" cy="1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5" idx="4"/>
            </p:cNvCxnSpPr>
            <p:nvPr/>
          </p:nvCxnSpPr>
          <p:spPr>
            <a:xfrm>
              <a:off x="665040" y="3263851"/>
              <a:ext cx="36380" cy="136837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185" idx="7"/>
            </p:cNvCxnSpPr>
            <p:nvPr/>
          </p:nvCxnSpPr>
          <p:spPr>
            <a:xfrm flipV="1">
              <a:off x="742215" y="2977334"/>
              <a:ext cx="98376" cy="105839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49" idx="6"/>
            </p:cNvCxnSpPr>
            <p:nvPr/>
          </p:nvCxnSpPr>
          <p:spPr>
            <a:xfrm>
              <a:off x="1151482" y="3892524"/>
              <a:ext cx="1948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Group 310"/>
          <p:cNvGrpSpPr/>
          <p:nvPr/>
        </p:nvGrpSpPr>
        <p:grpSpPr>
          <a:xfrm>
            <a:off x="3287769" y="3101085"/>
            <a:ext cx="2420981" cy="2004315"/>
            <a:chOff x="397144" y="2762422"/>
            <a:chExt cx="2420981" cy="2004315"/>
          </a:xfrm>
        </p:grpSpPr>
        <p:sp>
          <p:nvSpPr>
            <p:cNvPr id="312" name="Oval 311"/>
            <p:cNvSpPr/>
            <p:nvPr/>
          </p:nvSpPr>
          <p:spPr>
            <a:xfrm>
              <a:off x="999082" y="3369689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1793108" y="315801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4" name="Oval 313"/>
            <p:cNvSpPr/>
            <p:nvPr/>
          </p:nvSpPr>
          <p:spPr>
            <a:xfrm>
              <a:off x="933197" y="378668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1683965" y="3581366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421504" y="3475527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1260624" y="4170091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2120535" y="399836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9" name="Oval 318"/>
            <p:cNvSpPr/>
            <p:nvPr/>
          </p:nvSpPr>
          <p:spPr>
            <a:xfrm>
              <a:off x="2421504" y="2946335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622306" y="4210039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1740191" y="4421716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2" name="Straight Connector 321"/>
            <p:cNvCxnSpPr>
              <a:stCxn id="313" idx="6"/>
              <a:endCxn id="319" idx="2"/>
            </p:cNvCxnSpPr>
            <p:nvPr/>
          </p:nvCxnSpPr>
          <p:spPr>
            <a:xfrm flipV="1">
              <a:off x="2011393" y="3052174"/>
              <a:ext cx="410111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319" idx="4"/>
              <a:endCxn id="316" idx="0"/>
            </p:cNvCxnSpPr>
            <p:nvPr/>
          </p:nvCxnSpPr>
          <p:spPr>
            <a:xfrm>
              <a:off x="2530647" y="3158012"/>
              <a:ext cx="0" cy="317515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13" idx="4"/>
              <a:endCxn id="315" idx="0"/>
            </p:cNvCxnSpPr>
            <p:nvPr/>
          </p:nvCxnSpPr>
          <p:spPr>
            <a:xfrm flipH="1">
              <a:off x="1793108" y="3369689"/>
              <a:ext cx="109143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12" idx="5"/>
              <a:endCxn id="315" idx="2"/>
            </p:cNvCxnSpPr>
            <p:nvPr/>
          </p:nvCxnSpPr>
          <p:spPr>
            <a:xfrm>
              <a:off x="1185400" y="3550367"/>
              <a:ext cx="498565" cy="13683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15" idx="3"/>
              <a:endCxn id="317" idx="0"/>
            </p:cNvCxnSpPr>
            <p:nvPr/>
          </p:nvCxnSpPr>
          <p:spPr>
            <a:xfrm flipH="1">
              <a:off x="1369767" y="3762044"/>
              <a:ext cx="346165" cy="40804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14" idx="0"/>
              <a:endCxn id="312" idx="4"/>
            </p:cNvCxnSpPr>
            <p:nvPr/>
          </p:nvCxnSpPr>
          <p:spPr>
            <a:xfrm flipV="1">
              <a:off x="1042340" y="3581366"/>
              <a:ext cx="65885" cy="20531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14" idx="2"/>
            </p:cNvCxnSpPr>
            <p:nvPr/>
          </p:nvCxnSpPr>
          <p:spPr>
            <a:xfrm flipH="1">
              <a:off x="747723" y="3892524"/>
              <a:ext cx="185474" cy="0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20" idx="6"/>
              <a:endCxn id="317" idx="2"/>
            </p:cNvCxnSpPr>
            <p:nvPr/>
          </p:nvCxnSpPr>
          <p:spPr>
            <a:xfrm flipV="1">
              <a:off x="840591" y="4275930"/>
              <a:ext cx="420033" cy="3994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21" idx="1"/>
              <a:endCxn id="317" idx="5"/>
            </p:cNvCxnSpPr>
            <p:nvPr/>
          </p:nvCxnSpPr>
          <p:spPr>
            <a:xfrm flipH="1" flipV="1">
              <a:off x="1446942" y="4350769"/>
              <a:ext cx="325216" cy="101946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21" idx="0"/>
              <a:endCxn id="315" idx="4"/>
            </p:cNvCxnSpPr>
            <p:nvPr/>
          </p:nvCxnSpPr>
          <p:spPr>
            <a:xfrm flipH="1" flipV="1">
              <a:off x="1793108" y="3793043"/>
              <a:ext cx="56226" cy="62867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19" idx="6"/>
            </p:cNvCxnSpPr>
            <p:nvPr/>
          </p:nvCxnSpPr>
          <p:spPr>
            <a:xfrm>
              <a:off x="2639789" y="3052174"/>
              <a:ext cx="178336" cy="10583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18" idx="0"/>
              <a:endCxn id="313" idx="5"/>
            </p:cNvCxnSpPr>
            <p:nvPr/>
          </p:nvCxnSpPr>
          <p:spPr>
            <a:xfrm flipH="1" flipV="1">
              <a:off x="1979426" y="3338690"/>
              <a:ext cx="250252" cy="659672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18" idx="1"/>
              <a:endCxn id="315" idx="5"/>
            </p:cNvCxnSpPr>
            <p:nvPr/>
          </p:nvCxnSpPr>
          <p:spPr>
            <a:xfrm flipH="1" flipV="1">
              <a:off x="1870283" y="3762044"/>
              <a:ext cx="282219" cy="26731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21" idx="5"/>
            </p:cNvCxnSpPr>
            <p:nvPr/>
          </p:nvCxnSpPr>
          <p:spPr>
            <a:xfrm>
              <a:off x="1926509" y="4602394"/>
              <a:ext cx="84884" cy="96890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21" idx="3"/>
            </p:cNvCxnSpPr>
            <p:nvPr/>
          </p:nvCxnSpPr>
          <p:spPr>
            <a:xfrm flipH="1">
              <a:off x="1639602" y="4602394"/>
              <a:ext cx="132556" cy="16434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17" idx="3"/>
            </p:cNvCxnSpPr>
            <p:nvPr/>
          </p:nvCxnSpPr>
          <p:spPr>
            <a:xfrm flipH="1">
              <a:off x="1237211" y="4350769"/>
              <a:ext cx="55380" cy="18975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16" idx="6"/>
            </p:cNvCxnSpPr>
            <p:nvPr/>
          </p:nvCxnSpPr>
          <p:spPr>
            <a:xfrm>
              <a:off x="2639789" y="3581366"/>
              <a:ext cx="178336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316" idx="4"/>
            </p:cNvCxnSpPr>
            <p:nvPr/>
          </p:nvCxnSpPr>
          <p:spPr>
            <a:xfrm>
              <a:off x="2530647" y="3687204"/>
              <a:ext cx="0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319" idx="0"/>
            </p:cNvCxnSpPr>
            <p:nvPr/>
          </p:nvCxnSpPr>
          <p:spPr>
            <a:xfrm flipH="1" flipV="1">
              <a:off x="2507233" y="2762422"/>
              <a:ext cx="23414" cy="18391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13" idx="1"/>
            </p:cNvCxnSpPr>
            <p:nvPr/>
          </p:nvCxnSpPr>
          <p:spPr>
            <a:xfrm flipH="1" flipV="1">
              <a:off x="1740191" y="3052174"/>
              <a:ext cx="84884" cy="136837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stCxn id="320" idx="1"/>
            </p:cNvCxnSpPr>
            <p:nvPr/>
          </p:nvCxnSpPr>
          <p:spPr>
            <a:xfrm flipH="1" flipV="1">
              <a:off x="555897" y="4170091"/>
              <a:ext cx="98376" cy="70947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14" idx="4"/>
            </p:cNvCxnSpPr>
            <p:nvPr/>
          </p:nvCxnSpPr>
          <p:spPr>
            <a:xfrm flipH="1">
              <a:off x="975669" y="3998362"/>
              <a:ext cx="66671" cy="17172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20" idx="4"/>
            </p:cNvCxnSpPr>
            <p:nvPr/>
          </p:nvCxnSpPr>
          <p:spPr>
            <a:xfrm flipH="1">
              <a:off x="701420" y="4421716"/>
              <a:ext cx="30029" cy="118810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18" idx="4"/>
            </p:cNvCxnSpPr>
            <p:nvPr/>
          </p:nvCxnSpPr>
          <p:spPr>
            <a:xfrm>
              <a:off x="2229678" y="4210039"/>
              <a:ext cx="0" cy="211677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18" idx="6"/>
            </p:cNvCxnSpPr>
            <p:nvPr/>
          </p:nvCxnSpPr>
          <p:spPr>
            <a:xfrm>
              <a:off x="2338820" y="4104201"/>
              <a:ext cx="191827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13" idx="2"/>
            </p:cNvCxnSpPr>
            <p:nvPr/>
          </p:nvCxnSpPr>
          <p:spPr>
            <a:xfrm flipH="1">
              <a:off x="1583376" y="3263851"/>
              <a:ext cx="209732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19" idx="7"/>
            </p:cNvCxnSpPr>
            <p:nvPr/>
          </p:nvCxnSpPr>
          <p:spPr>
            <a:xfrm flipV="1">
              <a:off x="2607822" y="2900031"/>
              <a:ext cx="157386" cy="77303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15" idx="6"/>
              <a:endCxn id="316" idx="2"/>
            </p:cNvCxnSpPr>
            <p:nvPr/>
          </p:nvCxnSpPr>
          <p:spPr>
            <a:xfrm flipV="1">
              <a:off x="1902250" y="3581366"/>
              <a:ext cx="519254" cy="105839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0" name="Oval 349"/>
            <p:cNvSpPr/>
            <p:nvPr/>
          </p:nvSpPr>
          <p:spPr>
            <a:xfrm>
              <a:off x="555897" y="3052174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1" name="Straight Connector 350"/>
            <p:cNvCxnSpPr>
              <a:stCxn id="350" idx="5"/>
              <a:endCxn id="312" idx="1"/>
            </p:cNvCxnSpPr>
            <p:nvPr/>
          </p:nvCxnSpPr>
          <p:spPr>
            <a:xfrm>
              <a:off x="742215" y="3232852"/>
              <a:ext cx="288834" cy="167836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50" idx="1"/>
            </p:cNvCxnSpPr>
            <p:nvPr/>
          </p:nvCxnSpPr>
          <p:spPr>
            <a:xfrm flipH="1" flipV="1">
              <a:off x="555897" y="2946335"/>
              <a:ext cx="31967" cy="136838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50" idx="2"/>
            </p:cNvCxnSpPr>
            <p:nvPr/>
          </p:nvCxnSpPr>
          <p:spPr>
            <a:xfrm flipH="1" flipV="1">
              <a:off x="397144" y="3158012"/>
              <a:ext cx="158753" cy="1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50" idx="4"/>
            </p:cNvCxnSpPr>
            <p:nvPr/>
          </p:nvCxnSpPr>
          <p:spPr>
            <a:xfrm>
              <a:off x="665040" y="3263851"/>
              <a:ext cx="36380" cy="136837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50" idx="7"/>
            </p:cNvCxnSpPr>
            <p:nvPr/>
          </p:nvCxnSpPr>
          <p:spPr>
            <a:xfrm flipV="1">
              <a:off x="742215" y="2977334"/>
              <a:ext cx="98376" cy="105839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14" idx="6"/>
            </p:cNvCxnSpPr>
            <p:nvPr/>
          </p:nvCxnSpPr>
          <p:spPr>
            <a:xfrm>
              <a:off x="1151482" y="3892524"/>
              <a:ext cx="1948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/>
            <p:cNvSpPr txBox="1"/>
            <p:nvPr/>
          </p:nvSpPr>
          <p:spPr>
            <a:xfrm>
              <a:off x="2365277" y="2896170"/>
              <a:ext cx="3307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/>
                  <a:cs typeface="Avenir Book"/>
                </a:rPr>
                <a:t>2</a:t>
              </a:r>
              <a:endParaRPr lang="en-US" sz="1100" dirty="0">
                <a:latin typeface="Avenir Book"/>
                <a:cs typeface="Avenir Book"/>
              </a:endParaRP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876970" y="3733865"/>
              <a:ext cx="3307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/>
                  <a:cs typeface="Avenir Book"/>
                </a:rPr>
                <a:t>3</a:t>
              </a:r>
              <a:endParaRPr lang="en-US" sz="1100" dirty="0">
                <a:latin typeface="Avenir Book"/>
                <a:cs typeface="Avenir Book"/>
              </a:endParaRP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1736880" y="3095454"/>
              <a:ext cx="3307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/>
                  <a:cs typeface="Avenir Book"/>
                </a:rPr>
                <a:t>1</a:t>
              </a:r>
              <a:endParaRPr lang="en-US" sz="1100" dirty="0">
                <a:latin typeface="Avenir Book"/>
                <a:cs typeface="Avenir Book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2064308" y="3967204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56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1199997" y="4148972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3</a:t>
              </a:r>
              <a:r>
                <a:rPr lang="en-US" sz="1050" dirty="0">
                  <a:latin typeface="Avenir Book"/>
                  <a:cs typeface="Avenir Book"/>
                </a:rPr>
                <a:t>0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62" name="TextBox 361"/>
            <p:cNvSpPr txBox="1"/>
            <p:nvPr/>
          </p:nvSpPr>
          <p:spPr>
            <a:xfrm>
              <a:off x="2361705" y="3448376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10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1684227" y="4396273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9</a:t>
              </a:r>
              <a:r>
                <a:rPr lang="en-US" sz="1050" dirty="0">
                  <a:latin typeface="Avenir Book"/>
                  <a:cs typeface="Avenir Book"/>
                </a:rPr>
                <a:t>3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1628842" y="3557868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venir Book"/>
                  <a:cs typeface="Avenir Book"/>
                </a:rPr>
                <a:t>4</a:t>
              </a:r>
              <a:r>
                <a:rPr lang="en-US" sz="105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5</a:t>
              </a:r>
              <a:endParaRPr lang="en-US" sz="9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890461" y="3345848"/>
              <a:ext cx="414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venir Book"/>
                  <a:cs typeface="Avenir Book"/>
                </a:rPr>
                <a:t>112</a:t>
              </a:r>
              <a:endParaRPr lang="en-US" sz="800" dirty="0">
                <a:latin typeface="Avenir Book"/>
                <a:cs typeface="Avenir Book"/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443186" y="3028287"/>
              <a:ext cx="414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venir Book"/>
                  <a:cs typeface="Avenir Book"/>
                </a:rPr>
                <a:t>197</a:t>
              </a:r>
              <a:endParaRPr lang="en-US" sz="800" dirty="0">
                <a:latin typeface="Avenir Book"/>
                <a:cs typeface="Avenir Book"/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517569" y="4192897"/>
              <a:ext cx="414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Avenir Book"/>
                  <a:cs typeface="Avenir Book"/>
                </a:rPr>
                <a:t>258</a:t>
              </a:r>
              <a:endParaRPr lang="en-US" sz="800" dirty="0">
                <a:latin typeface="Avenir Book"/>
                <a:cs typeface="Avenir Book"/>
              </a:endParaRPr>
            </a:p>
          </p:txBody>
        </p:sp>
      </p:grpSp>
      <p:grpSp>
        <p:nvGrpSpPr>
          <p:cNvPr id="392" name="Group 391"/>
          <p:cNvGrpSpPr/>
          <p:nvPr/>
        </p:nvGrpSpPr>
        <p:grpSpPr>
          <a:xfrm>
            <a:off x="6817433" y="2133600"/>
            <a:ext cx="1945567" cy="1705758"/>
            <a:chOff x="6691687" y="1518146"/>
            <a:chExt cx="1945567" cy="1705758"/>
          </a:xfrm>
        </p:grpSpPr>
        <p:sp>
          <p:nvSpPr>
            <p:cNvPr id="205" name="Oval 204"/>
            <p:cNvSpPr/>
            <p:nvPr/>
          </p:nvSpPr>
          <p:spPr>
            <a:xfrm>
              <a:off x="7612237" y="1623984"/>
              <a:ext cx="218285" cy="211677"/>
            </a:xfrm>
            <a:prstGeom prst="ellipse">
              <a:avLst/>
            </a:prstGeom>
            <a:solidFill>
              <a:srgbClr val="8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7503094" y="2047338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8240633" y="1941499"/>
              <a:ext cx="218285" cy="211677"/>
            </a:xfrm>
            <a:prstGeom prst="ellipse">
              <a:avLst/>
            </a:prstGeom>
            <a:solidFill>
              <a:srgbClr val="8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7224175" y="2462814"/>
              <a:ext cx="218285" cy="211677"/>
            </a:xfrm>
            <a:prstGeom prst="ellipse">
              <a:avLst/>
            </a:prstGeom>
            <a:solidFill>
              <a:srgbClr val="8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7939664" y="2464334"/>
              <a:ext cx="218285" cy="211677"/>
            </a:xfrm>
            <a:prstGeom prst="ellipse">
              <a:avLst/>
            </a:prstGeom>
            <a:solidFill>
              <a:srgbClr val="8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7777605" y="2946336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205" idx="6"/>
            </p:cNvCxnSpPr>
            <p:nvPr/>
          </p:nvCxnSpPr>
          <p:spPr>
            <a:xfrm flipV="1">
              <a:off x="7830522" y="1518146"/>
              <a:ext cx="410111" cy="211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endCxn id="208" idx="0"/>
            </p:cNvCxnSpPr>
            <p:nvPr/>
          </p:nvCxnSpPr>
          <p:spPr>
            <a:xfrm>
              <a:off x="8349776" y="1623984"/>
              <a:ext cx="0" cy="3175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05" idx="4"/>
              <a:endCxn id="207" idx="0"/>
            </p:cNvCxnSpPr>
            <p:nvPr/>
          </p:nvCxnSpPr>
          <p:spPr>
            <a:xfrm flipH="1">
              <a:off x="7612237" y="1835661"/>
              <a:ext cx="109143" cy="211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endCxn id="207" idx="2"/>
            </p:cNvCxnSpPr>
            <p:nvPr/>
          </p:nvCxnSpPr>
          <p:spPr>
            <a:xfrm>
              <a:off x="7004529" y="2016339"/>
              <a:ext cx="498565" cy="1368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07" idx="3"/>
              <a:endCxn id="209" idx="0"/>
            </p:cNvCxnSpPr>
            <p:nvPr/>
          </p:nvCxnSpPr>
          <p:spPr>
            <a:xfrm flipH="1">
              <a:off x="7333318" y="2228016"/>
              <a:ext cx="201743" cy="2347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endCxn id="209" idx="2"/>
            </p:cNvCxnSpPr>
            <p:nvPr/>
          </p:nvCxnSpPr>
          <p:spPr>
            <a:xfrm flipV="1">
              <a:off x="6691687" y="2568653"/>
              <a:ext cx="532488" cy="597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13" idx="1"/>
              <a:endCxn id="209" idx="5"/>
            </p:cNvCxnSpPr>
            <p:nvPr/>
          </p:nvCxnSpPr>
          <p:spPr>
            <a:xfrm flipH="1" flipV="1">
              <a:off x="7410493" y="2643492"/>
              <a:ext cx="399079" cy="3338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13" idx="0"/>
              <a:endCxn id="207" idx="4"/>
            </p:cNvCxnSpPr>
            <p:nvPr/>
          </p:nvCxnSpPr>
          <p:spPr>
            <a:xfrm flipH="1" flipV="1">
              <a:off x="7612237" y="2259015"/>
              <a:ext cx="274511" cy="687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10" idx="0"/>
              <a:endCxn id="205" idx="5"/>
            </p:cNvCxnSpPr>
            <p:nvPr/>
          </p:nvCxnSpPr>
          <p:spPr>
            <a:xfrm flipH="1" flipV="1">
              <a:off x="7798555" y="1804662"/>
              <a:ext cx="250252" cy="6596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10" idx="1"/>
              <a:endCxn id="207" idx="5"/>
            </p:cNvCxnSpPr>
            <p:nvPr/>
          </p:nvCxnSpPr>
          <p:spPr>
            <a:xfrm flipH="1" flipV="1">
              <a:off x="7689412" y="2228016"/>
              <a:ext cx="282219" cy="2673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13" idx="5"/>
            </p:cNvCxnSpPr>
            <p:nvPr/>
          </p:nvCxnSpPr>
          <p:spPr>
            <a:xfrm>
              <a:off x="7963923" y="3127014"/>
              <a:ext cx="84884" cy="968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13" idx="3"/>
            </p:cNvCxnSpPr>
            <p:nvPr/>
          </p:nvCxnSpPr>
          <p:spPr>
            <a:xfrm flipH="1">
              <a:off x="7721379" y="3127014"/>
              <a:ext cx="88193" cy="968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09" idx="3"/>
            </p:cNvCxnSpPr>
            <p:nvPr/>
          </p:nvCxnSpPr>
          <p:spPr>
            <a:xfrm flipH="1">
              <a:off x="7224175" y="2643492"/>
              <a:ext cx="31967" cy="1019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08" idx="6"/>
            </p:cNvCxnSpPr>
            <p:nvPr/>
          </p:nvCxnSpPr>
          <p:spPr>
            <a:xfrm>
              <a:off x="8458918" y="2047338"/>
              <a:ext cx="1783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08" idx="4"/>
            </p:cNvCxnSpPr>
            <p:nvPr/>
          </p:nvCxnSpPr>
          <p:spPr>
            <a:xfrm>
              <a:off x="8349776" y="2153176"/>
              <a:ext cx="0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05" idx="1"/>
            </p:cNvCxnSpPr>
            <p:nvPr/>
          </p:nvCxnSpPr>
          <p:spPr>
            <a:xfrm flipH="1" flipV="1">
              <a:off x="7559320" y="1518146"/>
              <a:ext cx="84884" cy="1368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10" idx="4"/>
            </p:cNvCxnSpPr>
            <p:nvPr/>
          </p:nvCxnSpPr>
          <p:spPr>
            <a:xfrm>
              <a:off x="8048807" y="2676011"/>
              <a:ext cx="0" cy="1407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10" idx="6"/>
            </p:cNvCxnSpPr>
            <p:nvPr/>
          </p:nvCxnSpPr>
          <p:spPr>
            <a:xfrm flipV="1">
              <a:off x="8157949" y="2569915"/>
              <a:ext cx="141956" cy="2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05" idx="2"/>
            </p:cNvCxnSpPr>
            <p:nvPr/>
          </p:nvCxnSpPr>
          <p:spPr>
            <a:xfrm flipH="1">
              <a:off x="7503094" y="1729823"/>
              <a:ext cx="1091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07" idx="6"/>
              <a:endCxn id="208" idx="2"/>
            </p:cNvCxnSpPr>
            <p:nvPr/>
          </p:nvCxnSpPr>
          <p:spPr>
            <a:xfrm flipV="1">
              <a:off x="7721379" y="2047338"/>
              <a:ext cx="519254" cy="1058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Oval 294"/>
            <p:cNvSpPr/>
            <p:nvPr/>
          </p:nvSpPr>
          <p:spPr>
            <a:xfrm>
              <a:off x="7038042" y="1614651"/>
              <a:ext cx="1488307" cy="1221936"/>
            </a:xfrm>
            <a:prstGeom prst="ellipse">
              <a:avLst/>
            </a:prstGeom>
            <a:noFill/>
            <a:ln w="12700">
              <a:solidFill>
                <a:srgbClr val="008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7554717" y="1547504"/>
              <a:ext cx="3307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/>
                  <a:cs typeface="Avenir Book"/>
                </a:rPr>
                <a:t>1</a:t>
              </a:r>
              <a:endParaRPr lang="en-US" sz="1100" dirty="0">
                <a:latin typeface="Avenir Book"/>
                <a:cs typeface="Avenir Book"/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8181098" y="1928504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10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7883437" y="2461904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56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7440251" y="2020878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45</a:t>
              </a:r>
              <a:endParaRPr lang="en-US" sz="9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7167948" y="2436588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30</a:t>
              </a:r>
              <a:endParaRPr lang="en-US" sz="900" dirty="0">
                <a:latin typeface="Avenir Book"/>
                <a:cs typeface="Avenir Book"/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3396" y="2922494"/>
              <a:ext cx="3307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latin typeface="Avenir Book"/>
                  <a:cs typeface="Avenir Book"/>
                </a:rPr>
                <a:t>93</a:t>
              </a:r>
              <a:endParaRPr lang="en-US" sz="900" dirty="0">
                <a:latin typeface="Avenir Book"/>
                <a:cs typeface="Avenir Book"/>
              </a:endParaRPr>
            </a:p>
          </p:txBody>
        </p:sp>
      </p:grpSp>
      <p:sp>
        <p:nvSpPr>
          <p:cNvPr id="379" name="Chevron 378"/>
          <p:cNvSpPr/>
          <p:nvPr/>
        </p:nvSpPr>
        <p:spPr>
          <a:xfrm>
            <a:off x="5852565" y="2429423"/>
            <a:ext cx="853035" cy="1761577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smtClean="0">
                <a:solidFill>
                  <a:schemeClr val="tx1"/>
                </a:solidFill>
                <a:latin typeface="Avenir Book"/>
                <a:cs typeface="Avenir Book"/>
              </a:rPr>
              <a:t>III</a:t>
            </a:r>
            <a:endParaRPr lang="en-US" sz="24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cxnSp>
        <p:nvCxnSpPr>
          <p:cNvPr id="381" name="Straight Connector 380"/>
          <p:cNvCxnSpPr/>
          <p:nvPr/>
        </p:nvCxnSpPr>
        <p:spPr>
          <a:xfrm flipV="1">
            <a:off x="264588" y="5251185"/>
            <a:ext cx="8625573" cy="661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3" name="TextBox 382"/>
          <p:cNvSpPr txBox="1"/>
          <p:nvPr/>
        </p:nvSpPr>
        <p:spPr>
          <a:xfrm>
            <a:off x="3676619" y="5858470"/>
            <a:ext cx="1910022" cy="92333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rPr>
              <a:t>User selection based on user sentiment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85" name="Curved Left Arrow 384"/>
          <p:cNvSpPr/>
          <p:nvPr/>
        </p:nvSpPr>
        <p:spPr>
          <a:xfrm>
            <a:off x="8260677" y="3505200"/>
            <a:ext cx="730923" cy="2276226"/>
          </a:xfrm>
          <a:prstGeom prst="curved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Avenir Book"/>
                <a:cs typeface="Avenir Book"/>
              </a:rPr>
              <a:t>IV</a:t>
            </a:r>
            <a:endParaRPr lang="en-US" sz="28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grpSp>
        <p:nvGrpSpPr>
          <p:cNvPr id="391" name="Group 390"/>
          <p:cNvGrpSpPr/>
          <p:nvPr/>
        </p:nvGrpSpPr>
        <p:grpSpPr>
          <a:xfrm>
            <a:off x="319655" y="5581471"/>
            <a:ext cx="2656961" cy="1200329"/>
            <a:chOff x="319655" y="5319761"/>
            <a:chExt cx="2656961" cy="1200329"/>
          </a:xfrm>
        </p:grpSpPr>
        <p:sp>
          <p:nvSpPr>
            <p:cNvPr id="386" name="TextBox 385"/>
            <p:cNvSpPr txBox="1"/>
            <p:nvPr/>
          </p:nvSpPr>
          <p:spPr>
            <a:xfrm>
              <a:off x="319655" y="5319761"/>
              <a:ext cx="2656961" cy="1200329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smtClean="0">
                  <a:latin typeface="Avenir Book"/>
                  <a:cs typeface="Avenir Book"/>
                </a:rPr>
                <a:t>    :  focal brand</a:t>
              </a:r>
            </a:p>
            <a:p>
              <a:pPr algn="l"/>
              <a:r>
                <a:rPr lang="en-US" dirty="0">
                  <a:latin typeface="Avenir Book"/>
                  <a:cs typeface="Avenir Book"/>
                </a:rPr>
                <a:t> </a:t>
              </a:r>
              <a:r>
                <a:rPr lang="en-US" dirty="0" smtClean="0">
                  <a:latin typeface="Avenir Book"/>
                  <a:cs typeface="Avenir Book"/>
                </a:rPr>
                <a:t>   :  selected brand</a:t>
              </a:r>
            </a:p>
            <a:p>
              <a:pPr algn="l"/>
              <a:r>
                <a:rPr lang="en-US" dirty="0" smtClean="0">
                  <a:latin typeface="Avenir Book"/>
                  <a:cs typeface="Avenir Book"/>
                </a:rPr>
                <a:t>    :  brand</a:t>
              </a:r>
            </a:p>
            <a:p>
              <a:pPr algn="l"/>
              <a:r>
                <a:rPr lang="en-US" dirty="0" smtClean="0">
                  <a:latin typeface="Avenir Book"/>
                  <a:cs typeface="Avenir Book"/>
                </a:rPr>
                <a:t>Number: influence rank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387" name="Oval 386"/>
            <p:cNvSpPr/>
            <p:nvPr/>
          </p:nvSpPr>
          <p:spPr>
            <a:xfrm>
              <a:off x="423341" y="5411248"/>
              <a:ext cx="218285" cy="2116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430217" y="5689075"/>
              <a:ext cx="218285" cy="211677"/>
            </a:xfrm>
            <a:prstGeom prst="ellipse">
              <a:avLst/>
            </a:prstGeom>
            <a:solidFill>
              <a:srgbClr val="8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426589" y="5956372"/>
              <a:ext cx="218285" cy="2116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/>
            </a:p>
          </p:txBody>
        </p:sp>
      </p:grpSp>
      <p:sp>
        <p:nvSpPr>
          <p:cNvPr id="245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391400" cy="487363"/>
          </a:xfrm>
        </p:spPr>
        <p:txBody>
          <a:bodyPr/>
          <a:lstStyle/>
          <a:p>
            <a:r>
              <a:rPr lang="en-US" dirty="0" smtClean="0"/>
              <a:t>Step 3: User selection</a:t>
            </a:r>
            <a:endParaRPr lang="en-US" dirty="0"/>
          </a:p>
        </p:txBody>
      </p:sp>
      <p:sp>
        <p:nvSpPr>
          <p:cNvPr id="246" name="Rectangle 245"/>
          <p:cNvSpPr/>
          <p:nvPr/>
        </p:nvSpPr>
        <p:spPr bwMode="auto">
          <a:xfrm>
            <a:off x="990600" y="0"/>
            <a:ext cx="78486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400" b="1" dirty="0" smtClean="0"/>
              <a:t>Framework &gt;&gt; Step </a:t>
            </a:r>
            <a:r>
              <a:rPr lang="en-US" sz="1400" b="1" dirty="0"/>
              <a:t>3</a:t>
            </a:r>
            <a:r>
              <a:rPr lang="en-US" sz="1400" b="1" dirty="0" smtClean="0"/>
              <a:t> &gt;&gt; User Selection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47" name="Group 246"/>
          <p:cNvGrpSpPr/>
          <p:nvPr/>
        </p:nvGrpSpPr>
        <p:grpSpPr>
          <a:xfrm>
            <a:off x="6858000" y="5334000"/>
            <a:ext cx="1371600" cy="1371600"/>
            <a:chOff x="6858000" y="5334000"/>
            <a:chExt cx="1371600" cy="1371600"/>
          </a:xfrm>
        </p:grpSpPr>
        <p:pic>
          <p:nvPicPr>
            <p:cNvPr id="248" name="Picture 2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0" y="5334000"/>
              <a:ext cx="457200" cy="457200"/>
            </a:xfrm>
            <a:prstGeom prst="rect">
              <a:avLst/>
            </a:prstGeom>
          </p:spPr>
        </p:pic>
        <p:pic>
          <p:nvPicPr>
            <p:cNvPr id="249" name="Picture 2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5334000"/>
              <a:ext cx="457200" cy="457200"/>
            </a:xfrm>
            <a:prstGeom prst="rect">
              <a:avLst/>
            </a:prstGeom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2400" y="5334000"/>
              <a:ext cx="457200" cy="457200"/>
            </a:xfrm>
            <a:prstGeom prst="rect">
              <a:avLst/>
            </a:prstGeom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2400" y="5791200"/>
              <a:ext cx="457200" cy="457200"/>
            </a:xfrm>
            <a:prstGeom prst="rect">
              <a:avLst/>
            </a:prstGeom>
          </p:spPr>
        </p:pic>
        <p:pic>
          <p:nvPicPr>
            <p:cNvPr id="252" name="Picture 25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5791200"/>
              <a:ext cx="457200" cy="457200"/>
            </a:xfrm>
            <a:prstGeom prst="rect">
              <a:avLst/>
            </a:prstGeom>
          </p:spPr>
        </p:pic>
        <p:pic>
          <p:nvPicPr>
            <p:cNvPr id="253" name="Picture 2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0" y="5791200"/>
              <a:ext cx="457200" cy="457200"/>
            </a:xfrm>
            <a:prstGeom prst="rect">
              <a:avLst/>
            </a:prstGeom>
          </p:spPr>
        </p:pic>
        <p:pic>
          <p:nvPicPr>
            <p:cNvPr id="254" name="Picture 2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0" y="6248400"/>
              <a:ext cx="457200" cy="457200"/>
            </a:xfrm>
            <a:prstGeom prst="rect">
              <a:avLst/>
            </a:prstGeom>
          </p:spPr>
        </p:pic>
        <p:pic>
          <p:nvPicPr>
            <p:cNvPr id="255" name="Picture 2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6248400"/>
              <a:ext cx="457200" cy="457200"/>
            </a:xfrm>
            <a:prstGeom prst="rect">
              <a:avLst/>
            </a:prstGeom>
          </p:spPr>
        </p:pic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2400" y="624840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689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animBg="1"/>
      <p:bldP spid="38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positivity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33400" y="1371600"/>
            <a:ext cx="8229600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800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sz="2400" b="1" dirty="0">
                <a:solidFill>
                  <a:schemeClr val="tx2"/>
                </a:solidFill>
              </a:rPr>
              <a:t>Highly positive users are chosen from the user pool formed by the selected brands.</a:t>
            </a:r>
          </a:p>
          <a:p>
            <a:pPr lvl="0"/>
            <a:endParaRPr lang="en-US" sz="2400" b="1" dirty="0" smtClean="0">
              <a:solidFill>
                <a:schemeClr val="tx2"/>
              </a:solidFill>
            </a:endParaRPr>
          </a:p>
          <a:p>
            <a:pPr lvl="0"/>
            <a:endParaRPr lang="en-US" sz="2400" b="1" dirty="0">
              <a:solidFill>
                <a:schemeClr val="tx2"/>
              </a:solidFill>
            </a:endParaRPr>
          </a:p>
          <a:p>
            <a:pPr lvl="0"/>
            <a:endParaRPr lang="en-US" sz="2400" b="1" dirty="0">
              <a:solidFill>
                <a:schemeClr val="tx2"/>
              </a:solidFill>
            </a:endParaRPr>
          </a:p>
          <a:p>
            <a:pPr lvl="0"/>
            <a:r>
              <a:rPr lang="en-US" sz="2400" b="1" dirty="0" smtClean="0">
                <a:solidFill>
                  <a:schemeClr val="tx2"/>
                </a:solidFill>
              </a:rPr>
              <a:t>The sentiment classification (positive, negative, and neutral) accuracy is: 86%.</a:t>
            </a:r>
          </a:p>
          <a:p>
            <a:pPr marL="0" lvl="0" indent="0">
              <a:buNone/>
            </a:pPr>
            <a:endParaRPr lang="en-US" sz="2400" b="1" dirty="0" smtClean="0">
              <a:solidFill>
                <a:schemeClr val="tx2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158920"/>
              </p:ext>
            </p:extLst>
          </p:nvPr>
        </p:nvGraphicFramePr>
        <p:xfrm>
          <a:off x="1676400" y="2362200"/>
          <a:ext cx="5708276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82" name="Equation" r:id="rId3" imgW="3594100" imgH="431800" progId="Equation.3">
                  <p:embed/>
                </p:oleObj>
              </mc:Choice>
              <mc:Fallback>
                <p:oleObj name="Equation" r:id="rId3" imgW="3594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2362200"/>
                        <a:ext cx="5708276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990600" y="0"/>
            <a:ext cx="78486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400" b="1" dirty="0" smtClean="0"/>
              <a:t>Framework &gt;&gt; Step </a:t>
            </a:r>
            <a:r>
              <a:rPr lang="en-US" sz="1400" b="1" dirty="0"/>
              <a:t>3</a:t>
            </a:r>
            <a:r>
              <a:rPr lang="en-US" sz="1400" b="1" dirty="0" smtClean="0"/>
              <a:t> &gt;&gt; User Selection &gt;&gt; Sentiment Identification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07CF5B-D0EE-B24A-B31A-823739AB3DF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8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100" dirty="0" smtClean="0"/>
              <a:t>Influential brands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1125"/>
            <a:ext cx="4038600" cy="4476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kern="1200" dirty="0">
                <a:solidFill>
                  <a:schemeClr val="tx2"/>
                </a:solidFill>
                <a:cs typeface="+mn-cs"/>
              </a:rPr>
              <a:t>Top </a:t>
            </a:r>
            <a:r>
              <a:rPr lang="en-US" sz="2000" b="1" kern="1200" dirty="0" smtClean="0">
                <a:solidFill>
                  <a:schemeClr val="tx2"/>
                </a:solidFill>
                <a:cs typeface="+mn-cs"/>
              </a:rPr>
              <a:t>10 influential </a:t>
            </a:r>
            <a:r>
              <a:rPr lang="en-US" sz="2000" b="1" kern="1200" dirty="0">
                <a:solidFill>
                  <a:schemeClr val="tx2"/>
                </a:solidFill>
                <a:cs typeface="+mn-cs"/>
              </a:rPr>
              <a:t>brands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295400" y="1905000"/>
            <a:ext cx="914400" cy="4572000"/>
            <a:chOff x="1295400" y="1905000"/>
            <a:chExt cx="914400" cy="4572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1905000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00" y="2819400"/>
              <a:ext cx="914400" cy="91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00" y="3733800"/>
              <a:ext cx="914400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4648200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5400" y="5562600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819400" y="1905000"/>
            <a:ext cx="914400" cy="4572000"/>
            <a:chOff x="2819400" y="1905000"/>
            <a:chExt cx="914400" cy="4572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9400" y="1905000"/>
              <a:ext cx="914400" cy="914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19400" y="2819400"/>
              <a:ext cx="914400" cy="914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19400" y="3733800"/>
              <a:ext cx="914400" cy="914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19400" y="4648200"/>
              <a:ext cx="914400" cy="914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9400" y="5562600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7467600" y="1905000"/>
            <a:ext cx="914400" cy="4572000"/>
            <a:chOff x="7467600" y="1905000"/>
            <a:chExt cx="914400" cy="45720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67600" y="1905000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67600" y="2819400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67600" y="3733800"/>
              <a:ext cx="914400" cy="914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67600" y="4648200"/>
              <a:ext cx="914400" cy="9144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467600" y="5562600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800600" y="1371600"/>
            <a:ext cx="43434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800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 algn="ctr">
              <a:buFont typeface="Wingdings" charset="0"/>
              <a:buNone/>
            </a:pPr>
            <a:r>
              <a:rPr lang="en-US" sz="2000" b="1" kern="1200" dirty="0" smtClean="0">
                <a:solidFill>
                  <a:schemeClr val="tx2"/>
                </a:solidFill>
                <a:cs typeface="+mn-cs"/>
              </a:rPr>
              <a:t>Bottom 10 influential brands</a:t>
            </a:r>
            <a:endParaRPr lang="en-US" sz="2000" b="1" kern="1200" dirty="0">
              <a:solidFill>
                <a:schemeClr val="tx2"/>
              </a:solidFill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6096000" y="1905000"/>
            <a:ext cx="951357" cy="4572000"/>
            <a:chOff x="6096000" y="1905000"/>
            <a:chExt cx="951357" cy="4572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096000" y="1905000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096000" y="3733800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096000" y="4648200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096000" y="5562600"/>
              <a:ext cx="914400" cy="9144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96000" y="2819400"/>
              <a:ext cx="951357" cy="951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205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kern="1200" dirty="0">
                <a:solidFill>
                  <a:schemeClr val="tx2"/>
                </a:solidFill>
                <a:cs typeface="+mn-cs"/>
              </a:rPr>
              <a:t>E</a:t>
            </a:r>
            <a:r>
              <a:rPr lang="en-US" sz="2400" b="1" kern="1200" dirty="0" smtClean="0">
                <a:solidFill>
                  <a:schemeClr val="tx2"/>
                </a:solidFill>
                <a:cs typeface="+mn-cs"/>
              </a:rPr>
              <a:t>xamine </a:t>
            </a:r>
            <a:r>
              <a:rPr lang="en-US" sz="2400" b="1" kern="1200" dirty="0">
                <a:solidFill>
                  <a:schemeClr val="tx2"/>
                </a:solidFill>
                <a:cs typeface="+mn-cs"/>
              </a:rPr>
              <a:t>whether the </a:t>
            </a:r>
            <a:r>
              <a:rPr lang="en-US" sz="2400" b="1" kern="1200" dirty="0" smtClean="0">
                <a:solidFill>
                  <a:schemeClr val="tx2"/>
                </a:solidFill>
                <a:cs typeface="+mn-cs"/>
              </a:rPr>
              <a:t>user we </a:t>
            </a:r>
            <a:r>
              <a:rPr lang="en-US" sz="2400" b="1" kern="1200" dirty="0">
                <a:solidFill>
                  <a:schemeClr val="tx2"/>
                </a:solidFill>
                <a:cs typeface="+mn-cs"/>
              </a:rPr>
              <a:t>selected is really interested in the focal brand or not</a:t>
            </a:r>
          </a:p>
          <a:p>
            <a:pPr marL="0" indent="0">
              <a:buNone/>
            </a:pPr>
            <a:endParaRPr lang="en-US" sz="2400" b="1" kern="1200" dirty="0" smtClean="0">
              <a:solidFill>
                <a:schemeClr val="tx2"/>
              </a:solidFill>
              <a:cs typeface="+mn-cs"/>
            </a:endParaRPr>
          </a:p>
          <a:p>
            <a:r>
              <a:rPr lang="en-US" sz="2400" b="1" kern="1200" dirty="0" smtClean="0">
                <a:solidFill>
                  <a:schemeClr val="tx2"/>
                </a:solidFill>
                <a:cs typeface="+mn-cs"/>
              </a:rPr>
              <a:t>Golden evaluation: “field” study</a:t>
            </a:r>
          </a:p>
          <a:p>
            <a:pPr lvl="1">
              <a:buFont typeface="Wingdings" charset="2"/>
              <a:buChar char="q"/>
            </a:pPr>
            <a:r>
              <a:rPr lang="en-US" sz="2400" dirty="0" smtClean="0">
                <a:latin typeface="Avenir Book"/>
                <a:cs typeface="Avenir Book"/>
              </a:rPr>
              <a:t>Place real ads based on our proposed strategy and other baselines</a:t>
            </a:r>
          </a:p>
          <a:p>
            <a:pPr lvl="1">
              <a:buFont typeface="Wingdings" charset="2"/>
              <a:buChar char="q"/>
            </a:pPr>
            <a:r>
              <a:rPr lang="en-US" sz="2400" dirty="0">
                <a:latin typeface="Avenir Book"/>
                <a:cs typeface="Avenir Book"/>
              </a:rPr>
              <a:t>Compare click thru rates for </a:t>
            </a:r>
            <a:r>
              <a:rPr lang="en-US" sz="2400" dirty="0" smtClean="0">
                <a:latin typeface="Avenir Book"/>
                <a:cs typeface="Avenir Book"/>
              </a:rPr>
              <a:t>both</a:t>
            </a:r>
          </a:p>
          <a:p>
            <a:pPr lvl="1">
              <a:buFont typeface="Wingdings" charset="2"/>
              <a:buChar char="q"/>
            </a:pPr>
            <a:r>
              <a:rPr lang="en-US" sz="2400" dirty="0" smtClean="0">
                <a:latin typeface="Avenir Book"/>
                <a:cs typeface="Avenir Book"/>
              </a:rPr>
              <a:t>It costs money and needs support from focal brands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3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01" name="Oval 13"/>
          <p:cNvSpPr>
            <a:spLocks noChangeArrowheads="1"/>
          </p:cNvSpPr>
          <p:nvPr/>
        </p:nvSpPr>
        <p:spPr bwMode="gray">
          <a:xfrm>
            <a:off x="4171946" y="2860676"/>
            <a:ext cx="1609723" cy="159067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2431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94318" y="1398588"/>
            <a:ext cx="2225685" cy="1573212"/>
            <a:chOff x="5281605" y="1093788"/>
            <a:chExt cx="2225685" cy="1573212"/>
          </a:xfrm>
        </p:grpSpPr>
        <p:sp>
          <p:nvSpPr>
            <p:cNvPr id="114699" name="Rectangle 11"/>
            <p:cNvSpPr>
              <a:spLocks noChangeArrowheads="1"/>
            </p:cNvSpPr>
            <p:nvPr/>
          </p:nvSpPr>
          <p:spPr bwMode="gray">
            <a:xfrm rot="18993575">
              <a:off x="5281605" y="2353335"/>
              <a:ext cx="1008061" cy="171726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4706" name="Oval 18"/>
            <p:cNvSpPr>
              <a:spLocks noChangeArrowheads="1"/>
            </p:cNvSpPr>
            <p:nvPr/>
          </p:nvSpPr>
          <p:spPr bwMode="gray">
            <a:xfrm>
              <a:off x="5926140" y="1093788"/>
              <a:ext cx="1581150" cy="15732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00200" y="2971800"/>
            <a:ext cx="2590800" cy="1524000"/>
            <a:chOff x="1679576" y="3200401"/>
            <a:chExt cx="2590800" cy="1524000"/>
          </a:xfrm>
        </p:grpSpPr>
        <p:sp>
          <p:nvSpPr>
            <p:cNvPr id="114697" name="Rectangle 9"/>
            <p:cNvSpPr>
              <a:spLocks noChangeArrowheads="1"/>
            </p:cNvSpPr>
            <p:nvPr/>
          </p:nvSpPr>
          <p:spPr bwMode="gray">
            <a:xfrm>
              <a:off x="3260726" y="3810001"/>
              <a:ext cx="1009650" cy="173037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4711" name="Oval 23"/>
            <p:cNvSpPr>
              <a:spLocks noChangeArrowheads="1"/>
            </p:cNvSpPr>
            <p:nvPr/>
          </p:nvSpPr>
          <p:spPr bwMode="gray">
            <a:xfrm>
              <a:off x="1679576" y="3200401"/>
              <a:ext cx="1597024" cy="1524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sy="50000" kx="-2453608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84790" y="4344272"/>
            <a:ext cx="1649411" cy="2285128"/>
            <a:chOff x="5741984" y="3685460"/>
            <a:chExt cx="1649411" cy="2285128"/>
          </a:xfrm>
        </p:grpSpPr>
        <p:sp>
          <p:nvSpPr>
            <p:cNvPr id="114696" name="Rectangle 8"/>
            <p:cNvSpPr>
              <a:spLocks noChangeArrowheads="1"/>
            </p:cNvSpPr>
            <p:nvPr/>
          </p:nvSpPr>
          <p:spPr bwMode="gray">
            <a:xfrm rot="14814074">
              <a:off x="5464647" y="4024388"/>
              <a:ext cx="881694" cy="203837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4716" name="Oval 28"/>
            <p:cNvSpPr>
              <a:spLocks noChangeArrowheads="1"/>
            </p:cNvSpPr>
            <p:nvPr/>
          </p:nvSpPr>
          <p:spPr bwMode="gray">
            <a:xfrm>
              <a:off x="5741984" y="4316413"/>
              <a:ext cx="1649411" cy="16541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72200" y="1792069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</a:rPr>
              <a:t>Liking posts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34000" y="5181600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</a:rPr>
              <a:t>Making positive comments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76400" y="3352800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</a:rPr>
              <a:t>Becoming a fan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62400" y="34406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Measurements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07CF5B-D0EE-B24A-B31A-823739AB3DF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Social advertising is set to explode</a:t>
            </a:r>
            <a:endParaRPr lang="en-US" dirty="0"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52600"/>
            <a:ext cx="5410200" cy="361991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 smtClean="0">
                <a:cs typeface="+mj-cs"/>
              </a:rPr>
              <a:t>Our evaluation strategy</a:t>
            </a:r>
            <a:endParaRPr lang="en-US" sz="1800" dirty="0" smtClean="0">
              <a:cs typeface="+mj-cs"/>
            </a:endParaRPr>
          </a:p>
        </p:txBody>
      </p:sp>
      <p:grpSp>
        <p:nvGrpSpPr>
          <p:cNvPr id="25626" name="Group 85"/>
          <p:cNvGrpSpPr>
            <a:grpSpLocks/>
          </p:cNvGrpSpPr>
          <p:nvPr/>
        </p:nvGrpSpPr>
        <p:grpSpPr bwMode="auto">
          <a:xfrm>
            <a:off x="1040658" y="2039937"/>
            <a:ext cx="7417542" cy="398463"/>
            <a:chOff x="933" y="1159"/>
            <a:chExt cx="4306" cy="251"/>
          </a:xfrm>
        </p:grpSpPr>
        <p:sp>
          <p:nvSpPr>
            <p:cNvPr id="98390" name="Text Box 86"/>
            <p:cNvSpPr txBox="1">
              <a:spLocks noChangeArrowheads="1"/>
            </p:cNvSpPr>
            <p:nvPr/>
          </p:nvSpPr>
          <p:spPr bwMode="gray">
            <a:xfrm>
              <a:off x="933" y="1170"/>
              <a:ext cx="98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defRPr/>
              </a:pPr>
              <a:r>
                <a:rPr lang="en-US" dirty="0" smtClean="0">
                  <a:latin typeface="Verdana" charset="0"/>
                  <a:cs typeface="+mn-cs"/>
                </a:rPr>
                <a:t>01/01/2009</a:t>
              </a:r>
              <a:endParaRPr lang="en-US" dirty="0">
                <a:latin typeface="Verdana" charset="0"/>
                <a:cs typeface="+mn-cs"/>
              </a:endParaRPr>
            </a:p>
          </p:txBody>
        </p:sp>
        <p:sp>
          <p:nvSpPr>
            <p:cNvPr id="98392" name="Text Box 88"/>
            <p:cNvSpPr txBox="1">
              <a:spLocks noChangeArrowheads="1"/>
            </p:cNvSpPr>
            <p:nvPr/>
          </p:nvSpPr>
          <p:spPr bwMode="gray">
            <a:xfrm>
              <a:off x="3234" y="1177"/>
              <a:ext cx="98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defRPr/>
              </a:pPr>
              <a:r>
                <a:rPr lang="en-US" dirty="0" smtClean="0">
                  <a:solidFill>
                    <a:srgbClr val="008000"/>
                  </a:solidFill>
                  <a:latin typeface="Verdana" charset="0"/>
                  <a:cs typeface="+mn-cs"/>
                </a:rPr>
                <a:t>05/01/2012</a:t>
              </a:r>
              <a:endParaRPr lang="en-US" dirty="0">
                <a:solidFill>
                  <a:srgbClr val="008000"/>
                </a:solidFill>
                <a:latin typeface="Verdana" charset="0"/>
                <a:cs typeface="+mn-cs"/>
              </a:endParaRPr>
            </a:p>
          </p:txBody>
        </p:sp>
        <p:sp>
          <p:nvSpPr>
            <p:cNvPr id="98393" name="Text Box 89"/>
            <p:cNvSpPr txBox="1">
              <a:spLocks noChangeArrowheads="1"/>
            </p:cNvSpPr>
            <p:nvPr/>
          </p:nvSpPr>
          <p:spPr bwMode="gray">
            <a:xfrm>
              <a:off x="4251" y="1159"/>
              <a:ext cx="98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defRPr/>
              </a:pPr>
              <a:r>
                <a:rPr lang="en-US" dirty="0">
                  <a:latin typeface="Verdana" charset="0"/>
                  <a:cs typeface="+mn-cs"/>
                </a:rPr>
                <a:t>01/01/2013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181600" y="4604856"/>
            <a:ext cx="2819402" cy="881544"/>
            <a:chOff x="5089540" y="4501106"/>
            <a:chExt cx="2563118" cy="957742"/>
          </a:xfrm>
        </p:grpSpPr>
        <p:sp>
          <p:nvSpPr>
            <p:cNvPr id="99" name="TextBox 98"/>
            <p:cNvSpPr txBox="1"/>
            <p:nvPr/>
          </p:nvSpPr>
          <p:spPr>
            <a:xfrm>
              <a:off x="5089540" y="4501106"/>
              <a:ext cx="2563116" cy="745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smtClean="0">
                  <a:latin typeface="Avenir Book"/>
                  <a:cs typeface="Avenir Book"/>
                </a:rPr>
                <a:t>Check how many users who like or make positive comments.</a:t>
              </a: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100" name="Rounded Rectangular Callout 99"/>
            <p:cNvSpPr/>
            <p:nvPr/>
          </p:nvSpPr>
          <p:spPr>
            <a:xfrm rot="10800000">
              <a:off x="5089540" y="4507715"/>
              <a:ext cx="2563118" cy="951133"/>
            </a:xfrm>
            <a:prstGeom prst="wedgeRoundRectCallou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dirty="0"/>
            </a:p>
          </p:txBody>
        </p:sp>
      </p:grpSp>
      <p:pic>
        <p:nvPicPr>
          <p:cNvPr id="92" name="Picture 9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85" y="2434284"/>
            <a:ext cx="6056556" cy="20454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9400" y="25262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ook"/>
                <a:cs typeface="Avenir Book"/>
              </a:rPr>
              <a:t>Select new users</a:t>
            </a:r>
            <a:endParaRPr lang="en-US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cs typeface="+mj-cs"/>
              </a:rPr>
              <a:t>Baselines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7932"/>
          </a:xfrm>
        </p:spPr>
        <p:txBody>
          <a:bodyPr>
            <a:normAutofit/>
          </a:bodyPr>
          <a:lstStyle/>
          <a:p>
            <a:pPr marL="514350" indent="-457200"/>
            <a:r>
              <a:rPr lang="en-US" sz="2400" b="1" kern="1200" dirty="0">
                <a:solidFill>
                  <a:schemeClr val="tx2"/>
                </a:solidFill>
                <a:cs typeface="+mn-cs"/>
              </a:rPr>
              <a:t>BL</a:t>
            </a:r>
            <a:r>
              <a:rPr lang="en-US" sz="2400" b="1" kern="1200" baseline="-25000" dirty="0">
                <a:solidFill>
                  <a:schemeClr val="tx2"/>
                </a:solidFill>
                <a:cs typeface="+mn-cs"/>
              </a:rPr>
              <a:t>1</a:t>
            </a:r>
            <a:r>
              <a:rPr lang="en-US" sz="2400" b="1" kern="1200" dirty="0">
                <a:solidFill>
                  <a:schemeClr val="tx2"/>
                </a:solidFill>
                <a:cs typeface="+mn-cs"/>
              </a:rPr>
              <a:t>: randomly choose </a:t>
            </a:r>
            <a:r>
              <a:rPr lang="en-US" sz="2400" b="1" kern="1200" dirty="0" smtClean="0">
                <a:solidFill>
                  <a:schemeClr val="tx2"/>
                </a:solidFill>
                <a:cs typeface="+mn-cs"/>
              </a:rPr>
              <a:t>users </a:t>
            </a:r>
            <a:r>
              <a:rPr lang="en-US" sz="2400" b="1" kern="1200" dirty="0">
                <a:solidFill>
                  <a:schemeClr val="tx2"/>
                </a:solidFill>
                <a:cs typeface="+mn-cs"/>
              </a:rPr>
              <a:t>across all brands</a:t>
            </a:r>
          </a:p>
          <a:p>
            <a:pPr marL="514350" indent="-457200"/>
            <a:endParaRPr lang="en-US" sz="2400" dirty="0" smtClean="0">
              <a:latin typeface="Avenir Book"/>
              <a:cs typeface="Avenir Book"/>
            </a:endParaRPr>
          </a:p>
          <a:p>
            <a:pPr marL="514350" indent="-457200"/>
            <a:endParaRPr lang="en-US" sz="2400" dirty="0">
              <a:latin typeface="Avenir Book"/>
              <a:cs typeface="Avenir Book"/>
            </a:endParaRPr>
          </a:p>
          <a:p>
            <a:pPr marL="514350" indent="-457200"/>
            <a:r>
              <a:rPr lang="en-US" sz="2400" b="1" kern="1200" dirty="0">
                <a:solidFill>
                  <a:schemeClr val="tx2"/>
                </a:solidFill>
                <a:cs typeface="+mn-cs"/>
              </a:rPr>
              <a:t>BL</a:t>
            </a:r>
            <a:r>
              <a:rPr lang="en-US" sz="2400" b="1" kern="1200" baseline="-25000" dirty="0">
                <a:solidFill>
                  <a:schemeClr val="tx2"/>
                </a:solidFill>
                <a:cs typeface="+mn-cs"/>
              </a:rPr>
              <a:t>2</a:t>
            </a:r>
            <a:r>
              <a:rPr lang="en-US" sz="2400" b="1" kern="1200" dirty="0">
                <a:solidFill>
                  <a:schemeClr val="tx2"/>
                </a:solidFill>
                <a:cs typeface="+mn-cs"/>
              </a:rPr>
              <a:t>: first select top </a:t>
            </a:r>
            <a:r>
              <a:rPr lang="en-US" sz="2400" b="1" i="1" kern="1200" dirty="0">
                <a:solidFill>
                  <a:schemeClr val="tx2"/>
                </a:solidFill>
                <a:cs typeface="+mn-cs"/>
              </a:rPr>
              <a:t>k</a:t>
            </a:r>
            <a:r>
              <a:rPr lang="en-US" sz="2400" b="1" kern="1200" dirty="0">
                <a:solidFill>
                  <a:schemeClr val="tx2"/>
                </a:solidFill>
                <a:cs typeface="+mn-cs"/>
              </a:rPr>
              <a:t> brands (b</a:t>
            </a:r>
            <a:r>
              <a:rPr lang="en-US" sz="2400" b="1" kern="1200" baseline="-25000" dirty="0">
                <a:solidFill>
                  <a:schemeClr val="tx2"/>
                </a:solidFill>
                <a:cs typeface="+mn-cs"/>
              </a:rPr>
              <a:t>1</a:t>
            </a:r>
            <a:r>
              <a:rPr lang="en-US" sz="2400" b="1" kern="1200" dirty="0">
                <a:solidFill>
                  <a:schemeClr val="tx2"/>
                </a:solidFill>
                <a:cs typeface="+mn-cs"/>
              </a:rPr>
              <a:t>, b</a:t>
            </a:r>
            <a:r>
              <a:rPr lang="en-US" sz="2400" b="1" kern="1200" baseline="-25000" dirty="0">
                <a:solidFill>
                  <a:schemeClr val="tx2"/>
                </a:solidFill>
                <a:cs typeface="+mn-cs"/>
              </a:rPr>
              <a:t>2</a:t>
            </a:r>
            <a:r>
              <a:rPr lang="en-US" sz="2400" b="1" kern="1200" dirty="0">
                <a:solidFill>
                  <a:schemeClr val="tx2"/>
                </a:solidFill>
                <a:cs typeface="+mn-cs"/>
              </a:rPr>
              <a:t>, …, </a:t>
            </a:r>
            <a:r>
              <a:rPr lang="en-US" sz="2400" b="1" kern="1200" dirty="0" err="1">
                <a:solidFill>
                  <a:schemeClr val="tx2"/>
                </a:solidFill>
                <a:cs typeface="+mn-cs"/>
              </a:rPr>
              <a:t>b</a:t>
            </a:r>
            <a:r>
              <a:rPr lang="en-US" sz="2400" b="1" kern="1200" baseline="-25000" dirty="0" err="1">
                <a:solidFill>
                  <a:schemeClr val="tx2"/>
                </a:solidFill>
                <a:cs typeface="+mn-cs"/>
              </a:rPr>
              <a:t>k</a:t>
            </a:r>
            <a:r>
              <a:rPr lang="en-US" sz="2400" b="1" kern="1200" dirty="0">
                <a:solidFill>
                  <a:schemeClr val="tx2"/>
                </a:solidFill>
                <a:cs typeface="+mn-cs"/>
              </a:rPr>
              <a:t>) which have </a:t>
            </a:r>
            <a:r>
              <a:rPr lang="en-US" sz="2400" b="1" kern="1200" dirty="0" smtClean="0">
                <a:solidFill>
                  <a:schemeClr val="tx2"/>
                </a:solidFill>
                <a:cs typeface="+mn-cs"/>
              </a:rPr>
              <a:t>highest </a:t>
            </a:r>
            <a:r>
              <a:rPr lang="en-US" sz="2400" b="1" kern="1200" dirty="0">
                <a:solidFill>
                  <a:schemeClr val="tx2"/>
                </a:solidFill>
                <a:cs typeface="+mn-cs"/>
              </a:rPr>
              <a:t>number of common users with the focal brand, then randomly choose users from (b</a:t>
            </a:r>
            <a:r>
              <a:rPr lang="en-US" sz="2400" b="1" kern="1200" baseline="-25000" dirty="0">
                <a:solidFill>
                  <a:schemeClr val="tx2"/>
                </a:solidFill>
                <a:cs typeface="+mn-cs"/>
              </a:rPr>
              <a:t>1</a:t>
            </a:r>
            <a:r>
              <a:rPr lang="en-US" sz="2400" b="1" kern="1200" dirty="0">
                <a:solidFill>
                  <a:schemeClr val="tx2"/>
                </a:solidFill>
                <a:cs typeface="+mn-cs"/>
              </a:rPr>
              <a:t>, b</a:t>
            </a:r>
            <a:r>
              <a:rPr lang="en-US" sz="2400" b="1" kern="1200" baseline="-25000" dirty="0">
                <a:solidFill>
                  <a:schemeClr val="tx2"/>
                </a:solidFill>
                <a:cs typeface="+mn-cs"/>
              </a:rPr>
              <a:t>2</a:t>
            </a:r>
            <a:r>
              <a:rPr lang="en-US" sz="2400" b="1" kern="1200" dirty="0">
                <a:solidFill>
                  <a:schemeClr val="tx2"/>
                </a:solidFill>
                <a:cs typeface="+mn-cs"/>
              </a:rPr>
              <a:t>, …, </a:t>
            </a:r>
            <a:r>
              <a:rPr lang="en-US" sz="2400" b="1" kern="1200" dirty="0" err="1">
                <a:solidFill>
                  <a:schemeClr val="tx2"/>
                </a:solidFill>
                <a:cs typeface="+mn-cs"/>
              </a:rPr>
              <a:t>b</a:t>
            </a:r>
            <a:r>
              <a:rPr lang="en-US" sz="2400" b="1" kern="1200" baseline="-25000" dirty="0" err="1">
                <a:solidFill>
                  <a:schemeClr val="tx2"/>
                </a:solidFill>
                <a:cs typeface="+mn-cs"/>
              </a:rPr>
              <a:t>k</a:t>
            </a:r>
            <a:r>
              <a:rPr lang="en-US" sz="2400" b="1" kern="1200" dirty="0" smtClean="0">
                <a:solidFill>
                  <a:schemeClr val="tx2"/>
                </a:solidFill>
                <a:cs typeface="+mn-cs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33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8001000" cy="487363"/>
          </a:xfrm>
        </p:spPr>
        <p:txBody>
          <a:bodyPr/>
          <a:lstStyle/>
          <a:p>
            <a:pPr algn="l"/>
            <a:r>
              <a:rPr lang="en-US" sz="2200" dirty="0" smtClean="0">
                <a:cs typeface="+mj-cs"/>
              </a:rPr>
              <a:t>Other strategies</a:t>
            </a:r>
            <a:endParaRPr lang="en-US" sz="2200" dirty="0"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00200" y="2438400"/>
            <a:ext cx="1676400" cy="1600200"/>
            <a:chOff x="2057400" y="2133600"/>
            <a:chExt cx="1676400" cy="1600200"/>
          </a:xfrm>
        </p:grpSpPr>
        <p:sp>
          <p:nvSpPr>
            <p:cNvPr id="7" name="Oval 6"/>
            <p:cNvSpPr/>
            <p:nvPr/>
          </p:nvSpPr>
          <p:spPr bwMode="auto">
            <a:xfrm>
              <a:off x="2057400" y="2133600"/>
              <a:ext cx="1676400" cy="1600200"/>
            </a:xfrm>
            <a:prstGeom prst="ellipse">
              <a:avLst/>
            </a:prstGeom>
            <a:solidFill>
              <a:srgbClr val="A84D4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33600" y="2209800"/>
              <a:ext cx="1524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1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Similarity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(community detection)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38600" y="2438400"/>
            <a:ext cx="1676400" cy="1600200"/>
            <a:chOff x="2057400" y="2133600"/>
            <a:chExt cx="1676400" cy="1600200"/>
          </a:xfrm>
        </p:grpSpPr>
        <p:sp>
          <p:nvSpPr>
            <p:cNvPr id="11" name="Oval 10"/>
            <p:cNvSpPr/>
            <p:nvPr/>
          </p:nvSpPr>
          <p:spPr bwMode="auto">
            <a:xfrm>
              <a:off x="2057400" y="2133600"/>
              <a:ext cx="1676400" cy="1600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33600" y="2209800"/>
              <a:ext cx="1524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2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Influence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(brand ranking)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77000" y="2438400"/>
            <a:ext cx="1676400" cy="1600200"/>
            <a:chOff x="2057400" y="2133600"/>
            <a:chExt cx="1676400" cy="1600200"/>
          </a:xfrm>
        </p:grpSpPr>
        <p:sp>
          <p:nvSpPr>
            <p:cNvPr id="14" name="Oval 13"/>
            <p:cNvSpPr/>
            <p:nvPr/>
          </p:nvSpPr>
          <p:spPr bwMode="auto">
            <a:xfrm>
              <a:off x="2057400" y="2133600"/>
              <a:ext cx="1676400" cy="1600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33600" y="2209800"/>
              <a:ext cx="1524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3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Sentiment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(positive users)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752600" y="4724400"/>
            <a:ext cx="1295400" cy="1066800"/>
            <a:chOff x="1905000" y="2133600"/>
            <a:chExt cx="1295400" cy="1066800"/>
          </a:xfrm>
        </p:grpSpPr>
        <p:sp>
          <p:nvSpPr>
            <p:cNvPr id="17" name="Oval 16"/>
            <p:cNvSpPr/>
            <p:nvPr/>
          </p:nvSpPr>
          <p:spPr bwMode="auto">
            <a:xfrm>
              <a:off x="2057400" y="2133600"/>
              <a:ext cx="1066800" cy="10668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5000" y="24500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1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</a:rPr>
                <a:t>+ P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7200" y="4724400"/>
            <a:ext cx="1295400" cy="1066800"/>
            <a:chOff x="1905000" y="2133600"/>
            <a:chExt cx="1295400" cy="1066800"/>
          </a:xfrm>
        </p:grpSpPr>
        <p:sp>
          <p:nvSpPr>
            <p:cNvPr id="20" name="Oval 19"/>
            <p:cNvSpPr/>
            <p:nvPr/>
          </p:nvSpPr>
          <p:spPr bwMode="auto">
            <a:xfrm>
              <a:off x="2057400" y="2133600"/>
              <a:ext cx="1066800" cy="10668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05000" y="24500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1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</a:rPr>
                <a:t>+ P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629400" y="4724400"/>
            <a:ext cx="1295400" cy="1066800"/>
            <a:chOff x="1905000" y="2133600"/>
            <a:chExt cx="1295400" cy="1066800"/>
          </a:xfrm>
        </p:grpSpPr>
        <p:sp>
          <p:nvSpPr>
            <p:cNvPr id="23" name="Oval 22"/>
            <p:cNvSpPr/>
            <p:nvPr/>
          </p:nvSpPr>
          <p:spPr bwMode="auto">
            <a:xfrm>
              <a:off x="2057400" y="2133600"/>
              <a:ext cx="1066800" cy="10668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905000" y="24500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2</a:t>
              </a:r>
              <a:r>
                <a:rPr lang="en-US" dirty="0" smtClean="0">
                  <a:solidFill>
                    <a:schemeClr val="bg1"/>
                  </a:solidFill>
                </a:rPr>
                <a:t> + P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cxnSp>
        <p:nvCxnSpPr>
          <p:cNvPr id="26" name="Straight Arrow Connector 25"/>
          <p:cNvCxnSpPr>
            <a:stCxn id="7" idx="4"/>
            <a:endCxn id="17" idx="0"/>
          </p:cNvCxnSpPr>
          <p:nvPr/>
        </p:nvCxnSpPr>
        <p:spPr bwMode="auto">
          <a:xfrm>
            <a:off x="2438400" y="4038600"/>
            <a:ext cx="0" cy="68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DF165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11" idx="4"/>
            <a:endCxn id="17" idx="0"/>
          </p:cNvCxnSpPr>
          <p:nvPr/>
        </p:nvCxnSpPr>
        <p:spPr bwMode="auto">
          <a:xfrm flipH="1">
            <a:off x="2438400" y="4038600"/>
            <a:ext cx="2438400" cy="68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DF165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7" idx="4"/>
            <a:endCxn id="20" idx="0"/>
          </p:cNvCxnSpPr>
          <p:nvPr/>
        </p:nvCxnSpPr>
        <p:spPr bwMode="auto">
          <a:xfrm>
            <a:off x="2438400" y="4038600"/>
            <a:ext cx="2514600" cy="68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>
            <a:stCxn id="14" idx="4"/>
            <a:endCxn id="20" idx="0"/>
          </p:cNvCxnSpPr>
          <p:nvPr/>
        </p:nvCxnSpPr>
        <p:spPr bwMode="auto">
          <a:xfrm flipH="1">
            <a:off x="4953000" y="4038600"/>
            <a:ext cx="2362200" cy="68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11" idx="4"/>
            <a:endCxn id="23" idx="0"/>
          </p:cNvCxnSpPr>
          <p:nvPr/>
        </p:nvCxnSpPr>
        <p:spPr bwMode="auto">
          <a:xfrm>
            <a:off x="4876800" y="4038600"/>
            <a:ext cx="2438400" cy="68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>
            <a:stCxn id="14" idx="4"/>
            <a:endCxn id="23" idx="0"/>
          </p:cNvCxnSpPr>
          <p:nvPr/>
        </p:nvCxnSpPr>
        <p:spPr bwMode="auto">
          <a:xfrm>
            <a:off x="7315200" y="4038600"/>
            <a:ext cx="0" cy="68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990600"/>
          </a:xfrm>
        </p:spPr>
        <p:txBody>
          <a:bodyPr>
            <a:normAutofit/>
          </a:bodyPr>
          <a:lstStyle/>
          <a:p>
            <a:pPr marL="514350" indent="-457200"/>
            <a:r>
              <a:rPr lang="en-US" sz="2400" b="1" kern="1200" dirty="0" smtClean="0">
                <a:solidFill>
                  <a:schemeClr val="tx2"/>
                </a:solidFill>
                <a:cs typeface="+mn-cs"/>
              </a:rPr>
              <a:t>Combination of similarity, influence, and user sentiment</a:t>
            </a:r>
            <a:endParaRPr lang="en-US" sz="2400" b="1" kern="1200" dirty="0">
              <a:solidFill>
                <a:srgbClr val="FF0000"/>
              </a:solidFill>
              <a:cs typeface="+mn-cs"/>
            </a:endParaRPr>
          </a:p>
        </p:txBody>
      </p:sp>
      <p:cxnSp>
        <p:nvCxnSpPr>
          <p:cNvPr id="5" name="Straight Arrow Connector 4"/>
          <p:cNvCxnSpPr>
            <a:stCxn id="7" idx="4"/>
            <a:endCxn id="38" idx="0"/>
          </p:cNvCxnSpPr>
          <p:nvPr/>
        </p:nvCxnSpPr>
        <p:spPr bwMode="auto">
          <a:xfrm>
            <a:off x="2438400" y="4038600"/>
            <a:ext cx="1219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1" idx="4"/>
            <a:endCxn id="38" idx="0"/>
          </p:cNvCxnSpPr>
          <p:nvPr/>
        </p:nvCxnSpPr>
        <p:spPr bwMode="auto">
          <a:xfrm flipH="1">
            <a:off x="3657600" y="4038600"/>
            <a:ext cx="1219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14" idx="4"/>
          </p:cNvCxnSpPr>
          <p:nvPr/>
        </p:nvCxnSpPr>
        <p:spPr bwMode="auto">
          <a:xfrm flipH="1">
            <a:off x="3810000" y="4038600"/>
            <a:ext cx="3505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7" name="Group 36"/>
          <p:cNvGrpSpPr/>
          <p:nvPr/>
        </p:nvGrpSpPr>
        <p:grpSpPr>
          <a:xfrm>
            <a:off x="3048000" y="4876800"/>
            <a:ext cx="1295400" cy="1219200"/>
            <a:chOff x="2057400" y="2209800"/>
            <a:chExt cx="1295400" cy="1219200"/>
          </a:xfrm>
        </p:grpSpPr>
        <p:sp>
          <p:nvSpPr>
            <p:cNvPr id="38" name="Oval 37"/>
            <p:cNvSpPr/>
            <p:nvPr/>
          </p:nvSpPr>
          <p:spPr bwMode="auto">
            <a:xfrm>
              <a:off x="2057400" y="2209800"/>
              <a:ext cx="1219200" cy="1219200"/>
            </a:xfrm>
            <a:prstGeom prst="ellipse">
              <a:avLst/>
            </a:prstGeom>
            <a:solidFill>
              <a:srgbClr val="FF5E0A"/>
            </a:solidFill>
            <a:ln w="9525" cap="flat" cmpd="sng" algn="ctr">
              <a:solidFill>
                <a:srgbClr val="FF971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57400" y="26024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</a:t>
              </a:r>
              <a:r>
                <a:rPr lang="en-US" baseline="-25000" dirty="0" smtClean="0"/>
                <a:t>1</a:t>
              </a:r>
              <a:r>
                <a:rPr lang="en-US" dirty="0"/>
                <a:t> </a:t>
              </a:r>
              <a:r>
                <a:rPr lang="en-US" dirty="0" smtClean="0"/>
                <a:t>+ P</a:t>
              </a:r>
              <a:r>
                <a:rPr lang="en-US" baseline="-25000" dirty="0" smtClean="0"/>
                <a:t>2</a:t>
              </a:r>
              <a:r>
                <a:rPr lang="en-US" dirty="0" smtClean="0"/>
                <a:t>+P</a:t>
              </a:r>
              <a:r>
                <a:rPr lang="en-US" baseline="-25000" dirty="0" smtClean="0"/>
                <a:t>3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60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cs typeface="+mj-cs"/>
              </a:rPr>
              <a:t>Focal </a:t>
            </a:r>
            <a:r>
              <a:rPr lang="en-US" sz="3200" dirty="0" smtClean="0">
                <a:cs typeface="+mj-cs"/>
              </a:rPr>
              <a:t>brand selection</a:t>
            </a:r>
            <a:endParaRPr lang="en-US" sz="3200" dirty="0"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1"/>
          </a:xfrm>
        </p:spPr>
        <p:txBody>
          <a:bodyPr>
            <a:normAutofit/>
          </a:bodyPr>
          <a:lstStyle/>
          <a:p>
            <a:r>
              <a:rPr lang="en-US" sz="2000" b="1" kern="1200" dirty="0" smtClean="0">
                <a:solidFill>
                  <a:schemeClr val="tx2"/>
                </a:solidFill>
                <a:cs typeface="+mn-cs"/>
              </a:rPr>
              <a:t>Sample 10 </a:t>
            </a:r>
            <a:r>
              <a:rPr lang="en-US" sz="2000" b="1" kern="1200" dirty="0">
                <a:solidFill>
                  <a:schemeClr val="tx2"/>
                </a:solidFill>
                <a:cs typeface="+mn-cs"/>
              </a:rPr>
              <a:t>focal brands (F</a:t>
            </a:r>
            <a:r>
              <a:rPr lang="en-US" sz="2000" b="1" kern="1200" baseline="-25000" dirty="0">
                <a:solidFill>
                  <a:schemeClr val="tx2"/>
                </a:solidFill>
                <a:cs typeface="+mn-cs"/>
              </a:rPr>
              <a:t>1</a:t>
            </a:r>
            <a:r>
              <a:rPr lang="en-US" sz="2000" b="1" kern="1200" dirty="0">
                <a:solidFill>
                  <a:schemeClr val="tx2"/>
                </a:solidFill>
                <a:cs typeface="+mn-cs"/>
              </a:rPr>
              <a:t>, F</a:t>
            </a:r>
            <a:r>
              <a:rPr lang="en-US" sz="2000" b="1" kern="1200" baseline="-25000" dirty="0">
                <a:solidFill>
                  <a:schemeClr val="tx2"/>
                </a:solidFill>
                <a:cs typeface="+mn-cs"/>
              </a:rPr>
              <a:t>2</a:t>
            </a:r>
            <a:r>
              <a:rPr lang="en-US" sz="2000" b="1" kern="1200" dirty="0">
                <a:solidFill>
                  <a:schemeClr val="tx2"/>
                </a:solidFill>
                <a:cs typeface="+mn-cs"/>
              </a:rPr>
              <a:t>, …, F</a:t>
            </a:r>
            <a:r>
              <a:rPr lang="en-US" sz="2000" b="1" kern="1200" baseline="-25000" dirty="0">
                <a:solidFill>
                  <a:schemeClr val="tx2"/>
                </a:solidFill>
                <a:cs typeface="+mn-cs"/>
              </a:rPr>
              <a:t>10</a:t>
            </a:r>
            <a:r>
              <a:rPr lang="en-US" sz="2000" b="1" kern="1200" dirty="0">
                <a:solidFill>
                  <a:schemeClr val="tx2"/>
                </a:solidFill>
                <a:cs typeface="+mn-cs"/>
              </a:rPr>
              <a:t>) from the brands with highest 20% ranking scores and brands with lowest 20% ranking scores, </a:t>
            </a:r>
            <a:r>
              <a:rPr lang="en-US" sz="2000" b="1" kern="1200" dirty="0" smtClean="0">
                <a:solidFill>
                  <a:schemeClr val="tx2"/>
                </a:solidFill>
                <a:cs typeface="+mn-cs"/>
              </a:rPr>
              <a:t>respectively. </a:t>
            </a:r>
            <a:endParaRPr lang="en-US" sz="2000" b="1" kern="1200" dirty="0">
              <a:solidFill>
                <a:schemeClr val="tx2"/>
              </a:solidFill>
              <a:cs typeface="+mn-cs"/>
            </a:endParaRPr>
          </a:p>
          <a:p>
            <a:endParaRPr lang="en-US" sz="2800" dirty="0">
              <a:latin typeface="Avenir Book"/>
              <a:cs typeface="Avenir Book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38400"/>
            <a:ext cx="6934200" cy="4038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13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924800" cy="487363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cs typeface="+mj-cs"/>
              </a:rPr>
              <a:t>Performance comparison</a:t>
            </a:r>
            <a:endParaRPr lang="en-US" sz="3200" dirty="0">
              <a:cs typeface="+mj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480905"/>
              </p:ext>
            </p:extLst>
          </p:nvPr>
        </p:nvGraphicFramePr>
        <p:xfrm>
          <a:off x="1190646" y="2504123"/>
          <a:ext cx="6766839" cy="40792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89087"/>
                <a:gridCol w="549021"/>
                <a:gridCol w="595323"/>
                <a:gridCol w="529176"/>
                <a:gridCol w="542406"/>
                <a:gridCol w="568864"/>
                <a:gridCol w="588709"/>
                <a:gridCol w="608553"/>
                <a:gridCol w="582093"/>
                <a:gridCol w="813607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Brand name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BL</a:t>
                      </a:r>
                      <a:r>
                        <a:rPr lang="en-US" sz="1200" baseline="-250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</a:t>
                      </a:r>
                      <a:endParaRPr lang="en-US" sz="90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BL</a:t>
                      </a:r>
                      <a:r>
                        <a:rPr lang="en-US" sz="1200" baseline="-250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</a:t>
                      </a:r>
                      <a:endParaRPr lang="en-US" sz="90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P</a:t>
                      </a:r>
                      <a:r>
                        <a:rPr lang="en-US" sz="1200" baseline="-250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</a:t>
                      </a:r>
                      <a:endParaRPr lang="en-US" sz="90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P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P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P</a:t>
                      </a:r>
                      <a:r>
                        <a:rPr lang="en-US" sz="1200" baseline="-250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</a:t>
                      </a: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+P</a:t>
                      </a:r>
                      <a:r>
                        <a:rPr lang="en-US" sz="1200" baseline="-250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</a:t>
                      </a:r>
                      <a:endParaRPr lang="en-US" sz="90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P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+P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P</a:t>
                      </a:r>
                      <a:r>
                        <a:rPr lang="en-US" sz="1200" baseline="-250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</a:t>
                      </a: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+P</a:t>
                      </a:r>
                      <a:r>
                        <a:rPr lang="en-US" sz="1200" baseline="-250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</a:t>
                      </a:r>
                      <a:endParaRPr lang="en-US" sz="90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P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+P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+P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Pepsi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211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278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250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76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506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336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299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1,247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Nokia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261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478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162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735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620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207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1,364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Mitt Romney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1,008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1,149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792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324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1,886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1,323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1,056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3,821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Cristiano Ronaldo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102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2,034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1,795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886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277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2,223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1,810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1,106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2,419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Mcdonald’s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70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1,373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1,720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1,006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218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1,889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1,405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1,104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2,014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Starbucks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63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1,508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1,043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792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173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1,695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1,620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1,015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2,107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Xbox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60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300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407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331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107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1,044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770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392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1,521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Tide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303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448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390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104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975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822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531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1,218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Chicago Bulls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204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318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217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550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372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284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1,249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Windows Phone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81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1,502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1,344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570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173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1,444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1,367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589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1,566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7932"/>
          </a:xfrm>
        </p:spPr>
        <p:txBody>
          <a:bodyPr>
            <a:normAutofit/>
          </a:bodyPr>
          <a:lstStyle/>
          <a:p>
            <a:pPr marL="514350" indent="-457200"/>
            <a:r>
              <a:rPr lang="en-US" sz="2000" b="1" kern="1200" dirty="0" smtClean="0">
                <a:solidFill>
                  <a:schemeClr val="tx2"/>
                </a:solidFill>
                <a:cs typeface="+mn-cs"/>
              </a:rPr>
              <a:t>Performance: calculate how many selected users out of 100,000 have activities on the focal brand during the testing period. </a:t>
            </a:r>
          </a:p>
          <a:p>
            <a:pPr marL="514350" indent="-457200"/>
            <a:endParaRPr lang="en-US" sz="2400" b="1" kern="1200" dirty="0">
              <a:solidFill>
                <a:schemeClr val="tx2"/>
              </a:solidFill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white">
          <a:xfrm>
            <a:off x="2895600" y="2057400"/>
            <a:ext cx="30480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/>
                </a:solidFill>
                <a:cs typeface="+mj-cs"/>
              </a:rPr>
              <a:t>High ranking brands</a:t>
            </a:r>
            <a:endParaRPr lang="en-US" sz="20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4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smtClean="0">
                <a:cs typeface="+mj-cs"/>
              </a:rPr>
              <a:t>Performance comparison</a:t>
            </a:r>
            <a:endParaRPr lang="en-US" sz="3200" dirty="0">
              <a:cs typeface="+mj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008874"/>
              </p:ext>
            </p:extLst>
          </p:nvPr>
        </p:nvGraphicFramePr>
        <p:xfrm>
          <a:off x="590404" y="1905000"/>
          <a:ext cx="8017020" cy="40792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288688"/>
                <a:gridCol w="542405"/>
                <a:gridCol w="582094"/>
                <a:gridCol w="575479"/>
                <a:gridCol w="549021"/>
                <a:gridCol w="588708"/>
                <a:gridCol w="648241"/>
                <a:gridCol w="687929"/>
                <a:gridCol w="701159"/>
                <a:gridCol w="8532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Brand name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BL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BL</a:t>
                      </a:r>
                      <a:r>
                        <a:rPr lang="en-US" sz="1200" baseline="-250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</a:t>
                      </a:r>
                      <a:endParaRPr lang="en-US" sz="90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P</a:t>
                      </a:r>
                      <a:r>
                        <a:rPr lang="en-US" sz="1200" baseline="-250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</a:t>
                      </a:r>
                      <a:endParaRPr lang="en-US" sz="90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P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P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P</a:t>
                      </a:r>
                      <a:r>
                        <a:rPr lang="en-US" sz="1200" baseline="-250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</a:t>
                      </a: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+P</a:t>
                      </a:r>
                      <a:r>
                        <a:rPr lang="en-US" sz="1200" baseline="-250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</a:t>
                      </a:r>
                      <a:endParaRPr lang="en-US" sz="90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P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+P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P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+P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P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+P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+P</a:t>
                      </a:r>
                      <a:r>
                        <a:rPr lang="en-US" sz="1200" baseline="-250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Vizio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111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203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100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218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204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102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431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BMW USA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36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282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414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263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653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458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321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1,401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Videograss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95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126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78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177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132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90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225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Umbro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420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464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271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82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612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457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390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739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Staples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367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483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298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77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672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505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114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801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Baby Phat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204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310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235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348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324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237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506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California Academy of Science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124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202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117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260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193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120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271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Lands End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251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683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275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150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769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704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166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1,604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Alternative Press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120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197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94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216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202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107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417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Zegna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13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78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102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67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14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118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105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71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153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 bwMode="white">
          <a:xfrm>
            <a:off x="3048000" y="1417637"/>
            <a:ext cx="30480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/>
                </a:solidFill>
                <a:cs typeface="+mj-cs"/>
              </a:rPr>
              <a:t>Low ranking brands</a:t>
            </a:r>
            <a:endParaRPr lang="en-US" sz="20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" y="2362200"/>
            <a:ext cx="8305800" cy="27432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BL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2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 performs better than BL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1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 (BL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2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 is from the implicit brand-brand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 network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)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P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1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 performs better than BL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2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baseline="0" dirty="0" smtClean="0">
                <a:solidFill>
                  <a:schemeClr val="bg1"/>
                </a:solidFill>
                <a:latin typeface="Avenir Book"/>
                <a:cs typeface="Avenir Book"/>
              </a:rPr>
              <a:t>P</a:t>
            </a:r>
            <a:r>
              <a:rPr lang="en-US" baseline="-25000" dirty="0" smtClean="0">
                <a:solidFill>
                  <a:schemeClr val="bg1"/>
                </a:solidFill>
                <a:latin typeface="Avenir Book"/>
                <a:cs typeface="Avenir Book"/>
              </a:rPr>
              <a:t>2</a:t>
            </a:r>
            <a:r>
              <a:rPr lang="en-US" baseline="0" dirty="0" smtClean="0">
                <a:solidFill>
                  <a:schemeClr val="bg1"/>
                </a:solidFill>
                <a:latin typeface="Avenir Book"/>
                <a:cs typeface="Avenir Book"/>
              </a:rPr>
              <a:t> is not necessarily</a:t>
            </a:r>
            <a:r>
              <a:rPr lang="en-US" dirty="0" smtClean="0">
                <a:solidFill>
                  <a:schemeClr val="bg1"/>
                </a:solidFill>
                <a:latin typeface="Avenir Book"/>
                <a:cs typeface="Avenir Book"/>
              </a:rPr>
              <a:t> better than P</a:t>
            </a:r>
            <a:r>
              <a:rPr lang="en-US" baseline="-25000" dirty="0" smtClean="0">
                <a:solidFill>
                  <a:schemeClr val="bg1"/>
                </a:solidFill>
                <a:latin typeface="Avenir Book"/>
                <a:cs typeface="Avenir Book"/>
              </a:rPr>
              <a:t>1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P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3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 is not helpful </a:t>
            </a:r>
            <a:r>
              <a:rPr lang="en-US" dirty="0" smtClean="0">
                <a:solidFill>
                  <a:schemeClr val="bg1"/>
                </a:solidFill>
                <a:latin typeface="Avenir Book"/>
                <a:cs typeface="Avenir Book"/>
              </a:rPr>
              <a:t>individually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Combination of P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1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, P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2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, and P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3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 performs the best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lang="en-US" dirty="0">
              <a:solidFill>
                <a:schemeClr val="bg1"/>
              </a:solidFill>
              <a:latin typeface="Avenir Book"/>
              <a:cs typeface="Avenir Book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The framework performs better for high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venir Book"/>
                <a:cs typeface="Avenir Book"/>
              </a:rPr>
              <a:t> ranking brands than low ranking brands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nir Book"/>
              <a:cs typeface="Avenir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1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cs typeface="+mj-cs"/>
              </a:rPr>
              <a:t>Further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kern="1200" dirty="0" smtClean="0">
                <a:solidFill>
                  <a:schemeClr val="tx2"/>
                </a:solidFill>
                <a:cs typeface="+mn-cs"/>
              </a:rPr>
              <a:t>“Conversion” </a:t>
            </a:r>
            <a:r>
              <a:rPr lang="en-US" sz="2400" b="1" kern="1200" dirty="0">
                <a:solidFill>
                  <a:schemeClr val="tx2"/>
                </a:solidFill>
                <a:cs typeface="+mn-cs"/>
              </a:rPr>
              <a:t>lift</a:t>
            </a:r>
          </a:p>
          <a:p>
            <a:endParaRPr lang="en-US" dirty="0">
              <a:latin typeface="Avenir Book"/>
              <a:cs typeface="Avenir Book"/>
            </a:endParaRPr>
          </a:p>
          <a:p>
            <a:endParaRPr lang="en-US" dirty="0" smtClean="0">
              <a:latin typeface="Avenir Book"/>
              <a:cs typeface="Avenir Book"/>
            </a:endParaRPr>
          </a:p>
          <a:p>
            <a:r>
              <a:rPr lang="en-US" sz="2400" b="1" kern="1200" dirty="0" smtClean="0">
                <a:solidFill>
                  <a:schemeClr val="tx2"/>
                </a:solidFill>
                <a:cs typeface="+mn-cs"/>
              </a:rPr>
              <a:t>“Conversion” rate</a:t>
            </a:r>
          </a:p>
          <a:p>
            <a:endParaRPr lang="en-US" sz="2400" b="1" kern="1200" dirty="0">
              <a:solidFill>
                <a:schemeClr val="tx2"/>
              </a:solidFill>
              <a:latin typeface="Avenir Book"/>
              <a:cs typeface="+mn-cs"/>
            </a:endParaRPr>
          </a:p>
          <a:p>
            <a:endParaRPr lang="en-US" sz="2400" b="1" kern="1200" dirty="0" smtClean="0">
              <a:solidFill>
                <a:schemeClr val="tx2"/>
              </a:solidFill>
              <a:latin typeface="Avenir Book"/>
              <a:cs typeface="+mn-cs"/>
            </a:endParaRPr>
          </a:p>
          <a:p>
            <a:pPr lvl="1">
              <a:buFont typeface="Wingdings" charset="2"/>
              <a:buChar char="q"/>
            </a:pPr>
            <a:r>
              <a:rPr lang="en-US" sz="2400" dirty="0" smtClean="0">
                <a:latin typeface="Avenir Book"/>
                <a:cs typeface="Avenir Book"/>
              </a:rPr>
              <a:t>N</a:t>
            </a:r>
            <a:r>
              <a:rPr lang="en-US" sz="2400" baseline="-25000" dirty="0" smtClean="0">
                <a:latin typeface="Avenir Book"/>
                <a:cs typeface="Avenir Book"/>
              </a:rPr>
              <a:t>i</a:t>
            </a:r>
            <a:r>
              <a:rPr lang="en-US" sz="2400" dirty="0" smtClean="0">
                <a:latin typeface="Avenir Book"/>
                <a:cs typeface="Avenir Book"/>
              </a:rPr>
              <a:t> is the number of </a:t>
            </a:r>
            <a:r>
              <a:rPr lang="en-US" sz="2400" dirty="0">
                <a:latin typeface="Avenir Book"/>
                <a:cs typeface="Avenir Book"/>
              </a:rPr>
              <a:t>users having activities on </a:t>
            </a:r>
            <a:r>
              <a:rPr lang="en-US" sz="2400" dirty="0" smtClean="0">
                <a:latin typeface="Avenir Book"/>
                <a:cs typeface="Avenir Book"/>
              </a:rPr>
              <a:t>the focal brand F</a:t>
            </a:r>
            <a:r>
              <a:rPr lang="en-US" sz="2400" baseline="-25000" dirty="0" smtClean="0">
                <a:latin typeface="Avenir Book"/>
                <a:cs typeface="Avenir Book"/>
              </a:rPr>
              <a:t>i</a:t>
            </a:r>
            <a:r>
              <a:rPr lang="en-US" sz="2400" dirty="0" smtClean="0">
                <a:latin typeface="Avenir Book"/>
                <a:cs typeface="Avenir Book"/>
              </a:rPr>
              <a:t> during the </a:t>
            </a:r>
            <a:r>
              <a:rPr lang="en-US" sz="2400" dirty="0">
                <a:latin typeface="Avenir Book"/>
                <a:cs typeface="Avenir Book"/>
              </a:rPr>
              <a:t>testing </a:t>
            </a:r>
            <a:r>
              <a:rPr lang="en-US" sz="2400" dirty="0" smtClean="0">
                <a:latin typeface="Avenir Book"/>
                <a:cs typeface="Avenir Book"/>
              </a:rPr>
              <a:t>period. </a:t>
            </a:r>
            <a:endParaRPr lang="en-US" sz="2400" dirty="0">
              <a:latin typeface="Avenir Book"/>
              <a:cs typeface="Avenir Book"/>
            </a:endParaRPr>
          </a:p>
          <a:p>
            <a:pPr marL="457200" lvl="1" indent="0">
              <a:buNone/>
            </a:pPr>
            <a:r>
              <a:rPr lang="en-US" dirty="0" smtClean="0">
                <a:latin typeface="Avenir Book"/>
                <a:cs typeface="Avenir Book"/>
              </a:rPr>
              <a:t> </a:t>
            </a:r>
            <a:endParaRPr lang="en-US" dirty="0">
              <a:latin typeface="Avenir Book"/>
              <a:cs typeface="Avenir Book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53073"/>
              </p:ext>
            </p:extLst>
          </p:nvPr>
        </p:nvGraphicFramePr>
        <p:xfrm>
          <a:off x="1038681" y="2057400"/>
          <a:ext cx="2308261" cy="60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0" name="Equation" r:id="rId4" imgW="1651000" imgH="431800" progId="Equation.3">
                  <p:embed/>
                </p:oleObj>
              </mc:Choice>
              <mc:Fallback>
                <p:oleObj name="Equation" r:id="rId4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8681" y="2057400"/>
                        <a:ext cx="2308261" cy="60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842600"/>
              </p:ext>
            </p:extLst>
          </p:nvPr>
        </p:nvGraphicFramePr>
        <p:xfrm>
          <a:off x="5030281" y="2065847"/>
          <a:ext cx="2310978" cy="595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1" name="Equation" r:id="rId6" imgW="1676400" imgH="431800" progId="Equation.3">
                  <p:embed/>
                </p:oleObj>
              </mc:Choice>
              <mc:Fallback>
                <p:oleObj name="Equation" r:id="rId6" imgW="1676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30281" y="2065847"/>
                        <a:ext cx="2310978" cy="595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324965"/>
              </p:ext>
            </p:extLst>
          </p:nvPr>
        </p:nvGraphicFramePr>
        <p:xfrm>
          <a:off x="1038681" y="3429000"/>
          <a:ext cx="1309423" cy="608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2" name="Equation" r:id="rId8" imgW="901700" imgH="419100" progId="Equation.3">
                  <p:embed/>
                </p:oleObj>
              </mc:Choice>
              <mc:Fallback>
                <p:oleObj name="Equation" r:id="rId8" imgW="901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38681" y="3429000"/>
                        <a:ext cx="1309423" cy="608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95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1341437"/>
            <a:ext cx="3048000" cy="487363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  <a:cs typeface="+mj-cs"/>
              </a:rPr>
              <a:t>H</a:t>
            </a:r>
            <a:r>
              <a:rPr lang="en-US" sz="2000" dirty="0" smtClean="0">
                <a:solidFill>
                  <a:schemeClr val="tx1"/>
                </a:solidFill>
                <a:cs typeface="+mj-cs"/>
              </a:rPr>
              <a:t>igh </a:t>
            </a:r>
            <a:r>
              <a:rPr lang="en-US" sz="2000" dirty="0">
                <a:solidFill>
                  <a:schemeClr val="tx1"/>
                </a:solidFill>
                <a:cs typeface="+mj-cs"/>
              </a:rPr>
              <a:t>ranking brands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258582"/>
              </p:ext>
            </p:extLst>
          </p:nvPr>
        </p:nvGraphicFramePr>
        <p:xfrm>
          <a:off x="1574299" y="1787279"/>
          <a:ext cx="5688643" cy="40792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552682"/>
                <a:gridCol w="901775"/>
                <a:gridCol w="1141332"/>
                <a:gridCol w="672924"/>
                <a:gridCol w="679097"/>
                <a:gridCol w="740833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Brand name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Brand size</a:t>
                      </a:r>
                      <a:endParaRPr lang="en-US" sz="90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Ranking score</a:t>
                      </a:r>
                      <a:endParaRPr lang="en-US" sz="90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CL</a:t>
                      </a:r>
                      <a:r>
                        <a:rPr lang="en-US" sz="1200" baseline="-250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</a:t>
                      </a:r>
                      <a:endParaRPr lang="en-US" sz="90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CL</a:t>
                      </a:r>
                      <a:r>
                        <a:rPr lang="en-US" sz="1200" baseline="-250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</a:t>
                      </a:r>
                      <a:endParaRPr lang="en-US" sz="90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CR (%)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Pepsi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9,000,230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0.997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41.57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5.91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1.25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Nokia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8,345,543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0.972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48.71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5.23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1.36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Mitt Romney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7,546,493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0.900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152.84</a:t>
                      </a:r>
                      <a:endParaRPr lang="en-US" sz="900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3.79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3.82</a:t>
                      </a:r>
                      <a:endParaRPr lang="en-US" sz="900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Cristiano Ronaldo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46,121,055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0.947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23.72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1.19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2.42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Mcdonald’s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22,923,442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0.962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28.77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1.47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2.01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Starbucks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30,723,302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0.961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33.44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1.40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2.10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Xbox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1,809,066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1.000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25.35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5.07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1.52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Tide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3,133,344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0.967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21.75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4.02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1.22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Chicago Bulls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702,904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0.851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54.30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6.12</a:t>
                      </a:r>
                      <a:endParaRPr lang="en-US" sz="900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1.25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Windows Phone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1,339,704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0.960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19.33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1.04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1.57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5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77308"/>
              </p:ext>
            </p:extLst>
          </p:nvPr>
        </p:nvGraphicFramePr>
        <p:xfrm>
          <a:off x="1250179" y="1787279"/>
          <a:ext cx="6469177" cy="40792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308530"/>
                <a:gridCol w="899600"/>
                <a:gridCol w="1098040"/>
                <a:gridCol w="727618"/>
                <a:gridCol w="687929"/>
                <a:gridCol w="747460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Brand name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Brand size</a:t>
                      </a:r>
                      <a:endParaRPr lang="en-US" sz="90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Ranking score</a:t>
                      </a:r>
                      <a:endParaRPr lang="en-US" sz="90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CL1</a:t>
                      </a:r>
                      <a:endParaRPr lang="en-US" sz="90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CL2</a:t>
                      </a:r>
                      <a:endParaRPr lang="en-US" sz="90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CR (%)</a:t>
                      </a:r>
                      <a:endParaRPr lang="en-US" sz="900" dirty="0">
                        <a:solidFill>
                          <a:srgbClr val="0000FF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Vizio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121,089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0.001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11.34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3.88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0.43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BMW USA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772,563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0.095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38.92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4.97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1.40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Videograss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12,136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0.001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12.50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2.39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0.23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Umbro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353,593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0.001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12.74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1.76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0.74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Staples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506,887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0.144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38.14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2.18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0.80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Baby Phat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185,154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0.001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10.77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2.48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0.51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California Academy of Science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53,561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0.287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15.06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2.19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0.27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Lands End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947,109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0.217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59.41</a:t>
                      </a:r>
                      <a:endParaRPr lang="en-US" sz="900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6.39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1.60</a:t>
                      </a:r>
                      <a:endParaRPr lang="en-US" sz="900" dirty="0">
                        <a:solidFill>
                          <a:srgbClr val="FF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Alternative Press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121,097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0.001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11.58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3.48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0.42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Zegna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88,846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0.093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11.77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1.96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Book"/>
                          <a:ea typeface="ＭＳ 明朝"/>
                          <a:cs typeface="Avenir Book"/>
                        </a:rPr>
                        <a:t>0.15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venir Book"/>
                        <a:ea typeface="ＭＳ 明朝"/>
                        <a:cs typeface="Avenir Book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white">
          <a:xfrm>
            <a:off x="3124200" y="1341437"/>
            <a:ext cx="30480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/>
                </a:solidFill>
                <a:cs typeface="+mj-cs"/>
              </a:rPr>
              <a:t>Low ranking brands</a:t>
            </a:r>
            <a:endParaRPr lang="en-US" sz="20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8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Summary</a:t>
            </a:r>
            <a:endParaRPr lang="en-US" sz="1600" dirty="0" smtClean="0">
              <a:cs typeface="+mj-cs"/>
            </a:endParaRPr>
          </a:p>
        </p:txBody>
      </p:sp>
      <p:grpSp>
        <p:nvGrpSpPr>
          <p:cNvPr id="27664" name="Group 15"/>
          <p:cNvGrpSpPr>
            <a:grpSpLocks/>
          </p:cNvGrpSpPr>
          <p:nvPr/>
        </p:nvGrpSpPr>
        <p:grpSpPr bwMode="auto">
          <a:xfrm>
            <a:off x="76200" y="2438400"/>
            <a:ext cx="2514600" cy="3324225"/>
            <a:chOff x="576" y="1836"/>
            <a:chExt cx="1446" cy="2094"/>
          </a:xfrm>
        </p:grpSpPr>
        <p:sp>
          <p:nvSpPr>
            <p:cNvPr id="100368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0369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0370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0371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0372" name="Text Box 20"/>
            <p:cNvSpPr txBox="1">
              <a:spLocks noChangeArrowheads="1"/>
            </p:cNvSpPr>
            <p:nvPr/>
          </p:nvSpPr>
          <p:spPr bwMode="gray">
            <a:xfrm>
              <a:off x="845" y="183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400" dirty="0" smtClean="0">
                  <a:solidFill>
                    <a:schemeClr val="bg1"/>
                  </a:solidFill>
                  <a:cs typeface="+mn-cs"/>
                </a:rPr>
                <a:t>Step 1: Networks</a:t>
              </a:r>
              <a:endParaRPr lang="en-US" sz="1400" dirty="0">
                <a:solidFill>
                  <a:schemeClr val="bg1"/>
                </a:solidFill>
                <a:cs typeface="+mn-cs"/>
              </a:endParaRPr>
            </a:p>
          </p:txBody>
        </p:sp>
        <p:sp>
          <p:nvSpPr>
            <p:cNvPr id="100373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285750" indent="-285750" algn="l" eaLnBrk="0" hangingPunct="0">
                <a:buFont typeface="Wingdings" charset="2"/>
                <a:buChar char="v"/>
                <a:defRPr/>
              </a:pPr>
              <a:r>
                <a:rPr lang="en-US" dirty="0" smtClean="0">
                  <a:solidFill>
                    <a:srgbClr val="000000"/>
                  </a:solidFill>
                  <a:cs typeface="+mn-cs"/>
                </a:rPr>
                <a:t>Using various user-brand activities to build implicit brand-brand networks</a:t>
              </a:r>
            </a:p>
            <a:p>
              <a:pPr marL="285750" indent="-285750" algn="l" eaLnBrk="0" hangingPunct="0">
                <a:buFont typeface="Wingdings" charset="2"/>
                <a:buChar char="v"/>
                <a:defRPr/>
              </a:pPr>
              <a:endParaRPr lang="en-US" dirty="0" smtClean="0">
                <a:solidFill>
                  <a:srgbClr val="000000"/>
                </a:solidFill>
                <a:cs typeface="+mn-cs"/>
              </a:endParaRPr>
            </a:p>
            <a:p>
              <a:pPr marL="285750" indent="-285750" algn="l" eaLnBrk="0" hangingPunct="0">
                <a:buFont typeface="Wingdings" charset="2"/>
                <a:buChar char="v"/>
                <a:defRPr/>
              </a:pPr>
              <a:r>
                <a:rPr lang="en-US" dirty="0" smtClean="0">
                  <a:solidFill>
                    <a:srgbClr val="000000"/>
                  </a:solidFill>
                  <a:cs typeface="+mn-cs"/>
                </a:rPr>
                <a:t>Analyzing big networks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971800" y="1828800"/>
            <a:ext cx="2971800" cy="3322638"/>
            <a:chOff x="3343275" y="2925762"/>
            <a:chExt cx="2295525" cy="3322638"/>
          </a:xfrm>
        </p:grpSpPr>
        <p:sp>
          <p:nvSpPr>
            <p:cNvPr id="100356" name="AutoShape 4"/>
            <p:cNvSpPr>
              <a:spLocks noChangeArrowheads="1"/>
            </p:cNvSpPr>
            <p:nvPr/>
          </p:nvSpPr>
          <p:spPr bwMode="auto">
            <a:xfrm>
              <a:off x="3343275" y="3092450"/>
              <a:ext cx="2295525" cy="3155950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1D08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0357" name="AutoShape 5"/>
            <p:cNvSpPr>
              <a:spLocks noChangeArrowheads="1"/>
            </p:cNvSpPr>
            <p:nvPr/>
          </p:nvSpPr>
          <p:spPr bwMode="gray">
            <a:xfrm>
              <a:off x="3576637" y="2954337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0358" name="AutoShape 6"/>
            <p:cNvSpPr>
              <a:spLocks noChangeArrowheads="1"/>
            </p:cNvSpPr>
            <p:nvPr/>
          </p:nvSpPr>
          <p:spPr bwMode="auto">
            <a:xfrm flipH="1">
              <a:off x="5253037" y="3030537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0359" name="AutoShape 7"/>
            <p:cNvSpPr>
              <a:spLocks noChangeArrowheads="1"/>
            </p:cNvSpPr>
            <p:nvPr/>
          </p:nvSpPr>
          <p:spPr bwMode="auto">
            <a:xfrm flipH="1">
              <a:off x="3662362" y="3021012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0365" name="Text Box 13"/>
            <p:cNvSpPr txBox="1">
              <a:spLocks noChangeArrowheads="1"/>
            </p:cNvSpPr>
            <p:nvPr/>
          </p:nvSpPr>
          <p:spPr bwMode="gray">
            <a:xfrm>
              <a:off x="3633889" y="2925762"/>
              <a:ext cx="170795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400" dirty="0" smtClean="0">
                  <a:solidFill>
                    <a:schemeClr val="bg1"/>
                  </a:solidFill>
                  <a:cs typeface="+mn-cs"/>
                </a:rPr>
                <a:t>Step 2: Brand selection</a:t>
              </a:r>
              <a:endParaRPr lang="en-US" sz="1400" dirty="0">
                <a:solidFill>
                  <a:schemeClr val="bg1"/>
                </a:solidFill>
                <a:cs typeface="+mn-cs"/>
              </a:endParaRPr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3424237" y="3411537"/>
              <a:ext cx="2214563" cy="2585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285750" indent="-285750" algn="l" eaLnBrk="0" hangingPunct="0">
                <a:buFont typeface="Wingdings" charset="2"/>
                <a:buChar char="v"/>
                <a:defRPr/>
              </a:pPr>
              <a:r>
                <a:rPr lang="en-US" dirty="0" smtClean="0">
                  <a:solidFill>
                    <a:srgbClr val="000000"/>
                  </a:solidFill>
                  <a:cs typeface="+mn-cs"/>
                </a:rPr>
                <a:t>Similarity + Influence</a:t>
              </a:r>
            </a:p>
            <a:p>
              <a:pPr algn="l" eaLnBrk="0" hangingPunct="0">
                <a:defRPr/>
              </a:pPr>
              <a:endParaRPr lang="en-US" dirty="0" smtClean="0">
                <a:solidFill>
                  <a:srgbClr val="000000"/>
                </a:solidFill>
                <a:cs typeface="+mn-cs"/>
              </a:endParaRPr>
            </a:p>
            <a:p>
              <a:pPr marL="342900" indent="-342900" algn="l" eaLnBrk="0" hangingPunct="0">
                <a:buFont typeface="+mj-lt"/>
                <a:buAutoNum type="arabicPeriod"/>
                <a:defRPr/>
              </a:pPr>
              <a:r>
                <a:rPr lang="en-US" dirty="0" smtClean="0">
                  <a:solidFill>
                    <a:srgbClr val="000000"/>
                  </a:solidFill>
                  <a:cs typeface="+mn-cs"/>
                </a:rPr>
                <a:t>Hierarchical community detection to find closely related brands</a:t>
              </a:r>
            </a:p>
            <a:p>
              <a:pPr marL="285750" indent="-285750" algn="l" eaLnBrk="0" hangingPunct="0">
                <a:buFont typeface="Wingdings" charset="2"/>
                <a:buChar char="v"/>
                <a:defRPr/>
              </a:pPr>
              <a:endParaRPr lang="en-US" dirty="0" smtClean="0">
                <a:solidFill>
                  <a:srgbClr val="000000"/>
                </a:solidFill>
                <a:cs typeface="+mn-cs"/>
              </a:endParaRPr>
            </a:p>
            <a:p>
              <a:pPr marL="342900" indent="-342900" algn="l" eaLnBrk="0" hangingPunct="0">
                <a:buFont typeface="+mj-lt"/>
                <a:buAutoNum type="arabicPeriod"/>
                <a:defRPr/>
              </a:pPr>
              <a:r>
                <a:rPr lang="en-US" dirty="0" smtClean="0">
                  <a:solidFill>
                    <a:srgbClr val="000000"/>
                  </a:solidFill>
                  <a:cs typeface="+mn-cs"/>
                </a:rPr>
                <a:t>Brand influence identification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400800" y="1295400"/>
            <a:ext cx="2667000" cy="3316288"/>
            <a:chOff x="4800600" y="2551112"/>
            <a:chExt cx="2295525" cy="3316288"/>
          </a:xfrm>
        </p:grpSpPr>
        <p:sp>
          <p:nvSpPr>
            <p:cNvPr id="100360" name="AutoShape 8"/>
            <p:cNvSpPr>
              <a:spLocks noChangeArrowheads="1"/>
            </p:cNvSpPr>
            <p:nvPr/>
          </p:nvSpPr>
          <p:spPr bwMode="auto">
            <a:xfrm>
              <a:off x="4800600" y="2711450"/>
              <a:ext cx="2295525" cy="3155950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FC5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0361" name="AutoShape 9"/>
            <p:cNvSpPr>
              <a:spLocks noChangeArrowheads="1"/>
            </p:cNvSpPr>
            <p:nvPr/>
          </p:nvSpPr>
          <p:spPr bwMode="gray">
            <a:xfrm>
              <a:off x="5016500" y="2568575"/>
              <a:ext cx="1863725" cy="287337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0362" name="AutoShape 10"/>
            <p:cNvSpPr>
              <a:spLocks noChangeArrowheads="1"/>
            </p:cNvSpPr>
            <p:nvPr/>
          </p:nvSpPr>
          <p:spPr bwMode="auto">
            <a:xfrm flipH="1">
              <a:off x="6702425" y="2640012"/>
              <a:ext cx="71438" cy="142875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0363" name="AutoShape 11"/>
            <p:cNvSpPr>
              <a:spLocks noChangeArrowheads="1"/>
            </p:cNvSpPr>
            <p:nvPr/>
          </p:nvSpPr>
          <p:spPr bwMode="auto">
            <a:xfrm flipH="1">
              <a:off x="5119688" y="2640012"/>
              <a:ext cx="71437" cy="142875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0366" name="Text Box 14"/>
            <p:cNvSpPr txBox="1">
              <a:spLocks noChangeArrowheads="1"/>
            </p:cNvSpPr>
            <p:nvPr/>
          </p:nvSpPr>
          <p:spPr bwMode="gray">
            <a:xfrm>
              <a:off x="5064001" y="2551112"/>
              <a:ext cx="17719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400" dirty="0" smtClean="0">
                  <a:solidFill>
                    <a:srgbClr val="FFFFFF"/>
                  </a:solidFill>
                  <a:cs typeface="+mn-cs"/>
                </a:rPr>
                <a:t>Step 3: User selection</a:t>
              </a:r>
              <a:endParaRPr lang="en-US" sz="1400" dirty="0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4886325" y="2998787"/>
              <a:ext cx="2209800" cy="1477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285750" indent="-285750" algn="l" eaLnBrk="0" hangingPunct="0">
                <a:buFont typeface="Wingdings" charset="2"/>
                <a:buChar char="v"/>
                <a:defRPr/>
              </a:pPr>
              <a:r>
                <a:rPr lang="en-US" dirty="0" smtClean="0">
                  <a:solidFill>
                    <a:srgbClr val="000000"/>
                  </a:solidFill>
                  <a:cs typeface="+mn-cs"/>
                </a:rPr>
                <a:t>User selection based on sentiment analysis</a:t>
              </a:r>
            </a:p>
            <a:p>
              <a:pPr marL="285750" indent="-285750" algn="l" eaLnBrk="0" hangingPunct="0">
                <a:buFont typeface="Wingdings" charset="2"/>
                <a:buChar char="v"/>
                <a:defRPr/>
              </a:pPr>
              <a:endParaRPr lang="en-US" dirty="0" smtClean="0">
                <a:solidFill>
                  <a:srgbClr val="000000"/>
                </a:solidFill>
                <a:cs typeface="+mn-cs"/>
              </a:endParaRPr>
            </a:p>
            <a:p>
              <a:pPr marL="285750" indent="-285750" algn="l" eaLnBrk="0" hangingPunct="0">
                <a:buFont typeface="Wingdings" charset="2"/>
                <a:buChar char="v"/>
                <a:defRPr/>
              </a:pPr>
              <a:r>
                <a:rPr lang="en-US" dirty="0" smtClean="0">
                  <a:solidFill>
                    <a:srgbClr val="000000"/>
                  </a:solidFill>
                  <a:cs typeface="+mn-cs"/>
                </a:rPr>
                <a:t>Evaluations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62000" y="6015335"/>
            <a:ext cx="8077200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+mj-lt"/>
                <a:cs typeface="Avenir Book"/>
              </a:rPr>
              <a:t>MapReduce</a:t>
            </a:r>
            <a:r>
              <a:rPr lang="en-US" sz="2000" dirty="0" smtClean="0">
                <a:solidFill>
                  <a:schemeClr val="bg1"/>
                </a:solidFill>
                <a:latin typeface="+mj-lt"/>
                <a:cs typeface="Avenir Book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Avenir Book"/>
              </a:rPr>
              <a:t>H</a:t>
            </a:r>
            <a:r>
              <a:rPr lang="en-US" sz="2000" dirty="0" err="1" smtClean="0">
                <a:solidFill>
                  <a:schemeClr val="bg1"/>
                </a:solidFill>
                <a:latin typeface="+mj-lt"/>
                <a:cs typeface="Avenir Book"/>
              </a:rPr>
              <a:t>adoop</a:t>
            </a:r>
            <a:r>
              <a:rPr lang="en-US" sz="2000" dirty="0" smtClean="0">
                <a:solidFill>
                  <a:schemeClr val="bg1"/>
                </a:solidFill>
                <a:latin typeface="+mj-lt"/>
                <a:cs typeface="Avenir Book"/>
              </a:rPr>
              <a:t>), network analysis, text analysis</a:t>
            </a:r>
            <a:endParaRPr lang="en-US" sz="2000" dirty="0">
              <a:solidFill>
                <a:schemeClr val="bg1"/>
              </a:solidFill>
              <a:latin typeface="+mj-lt"/>
              <a:cs typeface="Avenir Book"/>
            </a:endParaRPr>
          </a:p>
        </p:txBody>
      </p:sp>
      <p:sp>
        <p:nvSpPr>
          <p:cNvPr id="5" name="Right Arrow 4"/>
          <p:cNvSpPr/>
          <p:nvPr/>
        </p:nvSpPr>
        <p:spPr bwMode="auto">
          <a:xfrm>
            <a:off x="2514600" y="3657600"/>
            <a:ext cx="533400" cy="9144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Right Arrow 27"/>
          <p:cNvSpPr/>
          <p:nvPr/>
        </p:nvSpPr>
        <p:spPr bwMode="auto">
          <a:xfrm>
            <a:off x="5943600" y="2743200"/>
            <a:ext cx="533400" cy="9144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popular saying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725"/>
            <a:ext cx="5410200" cy="5248275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“Half </a:t>
            </a:r>
            <a:r>
              <a:rPr lang="en-US" sz="2400" b="1" dirty="0">
                <a:solidFill>
                  <a:schemeClr val="tx2"/>
                </a:solidFill>
                <a:cs typeface="+mn-cs"/>
              </a:rPr>
              <a:t>the money I spend on advertising is wasted; the trouble is I don't know which half</a:t>
            </a: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.” 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  <a:cs typeface="+mn-cs"/>
            </a:endParaRPr>
          </a:p>
          <a:p>
            <a:pPr marL="0" indent="0">
              <a:buNone/>
            </a:pPr>
            <a:endParaRPr lang="en-US" sz="2400" b="1" dirty="0" smtClean="0">
              <a:solidFill>
                <a:schemeClr val="tx2"/>
              </a:solidFill>
              <a:cs typeface="+mn-cs"/>
            </a:endParaRPr>
          </a:p>
          <a:p>
            <a:pPr marL="0" indent="0" algn="ctr">
              <a:buNone/>
            </a:pPr>
            <a:endParaRPr lang="en-US" b="1" dirty="0">
              <a:solidFill>
                <a:schemeClr val="tx2"/>
              </a:solidFill>
              <a:cs typeface="+mn-cs"/>
            </a:endParaRPr>
          </a:p>
          <a:p>
            <a:pPr marL="0" indent="0" algn="ctr">
              <a:buNone/>
            </a:pPr>
            <a:endParaRPr lang="en-US" b="1" dirty="0">
              <a:solidFill>
                <a:schemeClr val="tx2"/>
              </a:solidFill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676400"/>
            <a:ext cx="2794000" cy="378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24600" y="5562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John Wanamaker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toolbox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725"/>
            <a:ext cx="8686800" cy="5248275"/>
          </a:xfrm>
        </p:spPr>
        <p:txBody>
          <a:bodyPr/>
          <a:lstStyle/>
          <a:p>
            <a:r>
              <a:rPr lang="en-US" dirty="0" smtClean="0"/>
              <a:t>Text analysis</a:t>
            </a:r>
          </a:p>
          <a:p>
            <a:pPr lvl="1"/>
            <a:r>
              <a:rPr lang="en-US" sz="2400" dirty="0"/>
              <a:t>NLTK: </a:t>
            </a:r>
            <a:r>
              <a:rPr lang="en-US" sz="2400" dirty="0">
                <a:hlinkClick r:id="rId2"/>
              </a:rPr>
              <a:t>http://www.nltk.org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/>
          </a:p>
          <a:p>
            <a:pPr lvl="1"/>
            <a:r>
              <a:rPr lang="en-US" sz="2400" dirty="0" smtClean="0"/>
              <a:t>NLP: </a:t>
            </a:r>
            <a:r>
              <a:rPr lang="en-US" sz="2400" dirty="0">
                <a:hlinkClick r:id="rId3"/>
              </a:rPr>
              <a:t>http://nlp.stanford.edu/software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pPr lvl="1"/>
            <a:r>
              <a:rPr lang="en-US" sz="2400" dirty="0"/>
              <a:t>Topic modeling: 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radimrehurek.com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gensim</a:t>
            </a:r>
            <a:r>
              <a:rPr lang="en-US" sz="2400" dirty="0">
                <a:hlinkClick r:id="rId4"/>
              </a:rPr>
              <a:t>/ </a:t>
            </a:r>
            <a:endParaRPr lang="en-US" sz="2400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sz="2400" dirty="0" err="1" smtClean="0"/>
              <a:t>Scikit</a:t>
            </a:r>
            <a:r>
              <a:rPr lang="en-US" sz="2400" dirty="0"/>
              <a:t>-learn: </a:t>
            </a:r>
            <a:r>
              <a:rPr lang="en-US" sz="2400" dirty="0">
                <a:hlinkClick r:id="rId5"/>
              </a:rPr>
              <a:t>http://scikit-learn.org/stable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pPr lvl="1"/>
            <a:r>
              <a:rPr lang="en-US" sz="2400" dirty="0"/>
              <a:t>Bayesian statistics: </a:t>
            </a:r>
            <a:r>
              <a:rPr lang="en-US" sz="2400" dirty="0">
                <a:hlinkClick r:id="rId6"/>
              </a:rPr>
              <a:t>http://bayespy.org/en/latest</a:t>
            </a:r>
            <a:r>
              <a:rPr lang="en-US" sz="2400" dirty="0" smtClean="0">
                <a:hlinkClick r:id="rId6"/>
              </a:rPr>
              <a:t>/</a:t>
            </a:r>
            <a:endParaRPr lang="en-US" sz="2400" dirty="0"/>
          </a:p>
          <a:p>
            <a:r>
              <a:rPr lang="en-US" dirty="0" smtClean="0"/>
              <a:t>Network analysis</a:t>
            </a:r>
          </a:p>
          <a:p>
            <a:pPr lvl="1"/>
            <a:r>
              <a:rPr lang="en-US" sz="2400" dirty="0"/>
              <a:t>Graph-tool: </a:t>
            </a:r>
            <a:r>
              <a:rPr lang="en-US" sz="2400" dirty="0">
                <a:hlinkClick r:id="rId7"/>
              </a:rPr>
              <a:t>https://graph-tool.skewed.de</a:t>
            </a:r>
            <a:r>
              <a:rPr lang="en-US" sz="2400" dirty="0" smtClean="0">
                <a:hlinkClick r:id="rId7"/>
              </a:rPr>
              <a:t>/</a:t>
            </a:r>
            <a:endParaRPr lang="en-US" sz="2400" dirty="0" smtClean="0"/>
          </a:p>
          <a:p>
            <a:pPr lvl="1"/>
            <a:r>
              <a:rPr lang="en-US" sz="2400" dirty="0" err="1" smtClean="0"/>
              <a:t>Gephi</a:t>
            </a:r>
            <a:r>
              <a:rPr lang="en-US" sz="2400" dirty="0"/>
              <a:t>: </a:t>
            </a:r>
            <a:r>
              <a:rPr lang="en-US" sz="2400" dirty="0">
                <a:hlinkClick r:id="rId8"/>
              </a:rPr>
              <a:t>https://gephi.org</a:t>
            </a:r>
            <a:r>
              <a:rPr lang="en-US" sz="2400" dirty="0" smtClean="0">
                <a:hlinkClick r:id="rId8"/>
              </a:rPr>
              <a:t>/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9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toolbox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analysis</a:t>
            </a:r>
          </a:p>
          <a:p>
            <a:pPr lvl="1"/>
            <a:r>
              <a:rPr lang="en-US" sz="2400" dirty="0" err="1" smtClean="0"/>
              <a:t>Scikit</a:t>
            </a:r>
            <a:r>
              <a:rPr lang="en-US" sz="2400" dirty="0"/>
              <a:t>-image: </a:t>
            </a:r>
            <a:r>
              <a:rPr lang="en-US" sz="2400" dirty="0">
                <a:hlinkClick r:id="rId2"/>
              </a:rPr>
              <a:t>http://scikit-image.org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pPr lvl="1"/>
            <a:r>
              <a:rPr lang="en-US" sz="2400" dirty="0" err="1" smtClean="0"/>
              <a:t>OpenCV</a:t>
            </a:r>
            <a:endParaRPr lang="en-US" sz="2400" dirty="0" smtClean="0"/>
          </a:p>
          <a:p>
            <a:r>
              <a:rPr lang="en-US" dirty="0" smtClean="0"/>
              <a:t>Data crawler</a:t>
            </a:r>
          </a:p>
          <a:p>
            <a:pPr lvl="1"/>
            <a:r>
              <a:rPr lang="en-US" sz="2400" dirty="0"/>
              <a:t>Selenium: </a:t>
            </a:r>
            <a:r>
              <a:rPr lang="en-US" sz="2400" dirty="0">
                <a:hlinkClick r:id="rId3"/>
              </a:rPr>
              <a:t>http://docs.seleniumhq.org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/>
          </a:p>
          <a:p>
            <a:pPr lvl="1"/>
            <a:r>
              <a:rPr lang="en-US" sz="2400" dirty="0" err="1" smtClean="0"/>
              <a:t>BeautifulSoup</a:t>
            </a:r>
            <a:r>
              <a:rPr lang="en-US" sz="2400" dirty="0"/>
              <a:t>: </a:t>
            </a:r>
            <a:r>
              <a:rPr lang="en-US" sz="2400" dirty="0">
                <a:hlinkClick r:id="rId4"/>
              </a:rPr>
              <a:t>https://www.crummy.com/software/BeautifulSoup/bs4/doc</a:t>
            </a:r>
            <a:r>
              <a:rPr lang="en-US" sz="2400" dirty="0" smtClean="0">
                <a:hlinkClick r:id="rId4"/>
              </a:rPr>
              <a:t>/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" y="51054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DF1656"/>
                </a:solidFill>
              </a:rPr>
              <a:t>Python, Python, Python…</a:t>
            </a:r>
            <a:endParaRPr lang="en-US" sz="4400" b="1" dirty="0">
              <a:solidFill>
                <a:srgbClr val="DF16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65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2713038" y="5927725"/>
            <a:ext cx="3001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000" b="1">
                <a:solidFill>
                  <a:schemeClr val="bg1"/>
                </a:solidFill>
                <a:cs typeface="+mn-cs"/>
              </a:rPr>
              <a:t>www.themegallery.com</a:t>
            </a:r>
          </a:p>
        </p:txBody>
      </p:sp>
      <p:sp>
        <p:nvSpPr>
          <p:cNvPr id="104453" name="WordArt 5"/>
          <p:cNvSpPr>
            <a:spLocks noChangeArrowheads="1" noChangeShapeType="1" noTextEdit="1"/>
          </p:cNvSpPr>
          <p:nvPr/>
        </p:nvSpPr>
        <p:spPr bwMode="gray">
          <a:xfrm>
            <a:off x="2895600" y="2132013"/>
            <a:ext cx="5689600" cy="7921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r>
              <a:rPr lang="en-US" sz="36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63500"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ea typeface="Arial"/>
                <a:cs typeface="Arial"/>
              </a:rPr>
              <a:t>Thank You !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752600" y="5181600"/>
            <a:ext cx="6324600" cy="9144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eaLnBrk="1" hangingPunct="1"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targeting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36095" y="1828800"/>
            <a:ext cx="2971800" cy="2895600"/>
            <a:chOff x="152400" y="1981200"/>
            <a:chExt cx="2971800" cy="2895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981200"/>
              <a:ext cx="533400" cy="533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1981200"/>
              <a:ext cx="533400" cy="533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0" y="1981200"/>
              <a:ext cx="533400" cy="533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600" y="1981200"/>
              <a:ext cx="533400" cy="5334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0" y="1981200"/>
              <a:ext cx="533400" cy="533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2514600"/>
              <a:ext cx="533400" cy="533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533400" cy="533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0" y="2514600"/>
              <a:ext cx="533400" cy="533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600" y="2514600"/>
              <a:ext cx="533400" cy="533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0" y="2514600"/>
              <a:ext cx="533400" cy="533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2971800"/>
              <a:ext cx="533400" cy="533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971800"/>
              <a:ext cx="533400" cy="533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0" y="2971800"/>
              <a:ext cx="533400" cy="533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600" y="2971800"/>
              <a:ext cx="533400" cy="533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0" y="2971800"/>
              <a:ext cx="533400" cy="533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3429000"/>
              <a:ext cx="533400" cy="533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3429000"/>
              <a:ext cx="533400" cy="533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0" y="3429000"/>
              <a:ext cx="533400" cy="5334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600" y="3429000"/>
              <a:ext cx="533400" cy="5334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0" y="3429000"/>
              <a:ext cx="533400" cy="5334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3429000"/>
              <a:ext cx="533400" cy="5334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2971800"/>
              <a:ext cx="533400" cy="5334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2514600"/>
              <a:ext cx="533400" cy="5334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981200"/>
              <a:ext cx="533400" cy="5334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3886200"/>
              <a:ext cx="533400" cy="5334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3886200"/>
              <a:ext cx="533400" cy="5334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0" y="3886200"/>
              <a:ext cx="533400" cy="5334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600" y="3886200"/>
              <a:ext cx="533400" cy="5334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0" y="3886200"/>
              <a:ext cx="533400" cy="5334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4343400"/>
              <a:ext cx="533400" cy="5334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4343400"/>
              <a:ext cx="533400" cy="5334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0" y="4343400"/>
              <a:ext cx="533400" cy="5334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600" y="4343400"/>
              <a:ext cx="533400" cy="5334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0" y="4343400"/>
              <a:ext cx="533400" cy="5334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4343400"/>
              <a:ext cx="533400" cy="5334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3886200"/>
              <a:ext cx="533400" cy="5334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0" y="3429000"/>
              <a:ext cx="533400" cy="5334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0" y="2971800"/>
              <a:ext cx="533400" cy="5334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0" y="2514600"/>
              <a:ext cx="533400" cy="5334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0" y="1981200"/>
              <a:ext cx="533400" cy="5334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0" y="4343400"/>
              <a:ext cx="533400" cy="5334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0" y="3886200"/>
              <a:ext cx="533400" cy="5334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0800" y="3429000"/>
              <a:ext cx="533400" cy="5334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0800" y="2971800"/>
              <a:ext cx="533400" cy="53340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0800" y="2514600"/>
              <a:ext cx="533400" cy="5334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0800" y="1981200"/>
              <a:ext cx="533400" cy="53340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0800" y="4343400"/>
              <a:ext cx="533400" cy="53340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0800" y="3886200"/>
              <a:ext cx="533400" cy="53340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981200"/>
              <a:ext cx="533400" cy="53340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2514600"/>
              <a:ext cx="533400" cy="533400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2971800"/>
              <a:ext cx="533400" cy="5334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3429000"/>
              <a:ext cx="533400" cy="5334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3886200"/>
              <a:ext cx="533400" cy="5334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4343400"/>
              <a:ext cx="533400" cy="533400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3048000" y="1563469"/>
            <a:ext cx="4038600" cy="1027331"/>
            <a:chOff x="3352800" y="2020669"/>
            <a:chExt cx="4038600" cy="1027331"/>
          </a:xfrm>
        </p:grpSpPr>
        <p:cxnSp>
          <p:nvCxnSpPr>
            <p:cNvPr id="64" name="Curved Connector 63"/>
            <p:cNvCxnSpPr/>
            <p:nvPr/>
          </p:nvCxnSpPr>
          <p:spPr bwMode="auto">
            <a:xfrm rot="10800000">
              <a:off x="3429000" y="2590802"/>
              <a:ext cx="3962400" cy="457198"/>
            </a:xfrm>
            <a:prstGeom prst="curvedConnector3">
              <a:avLst>
                <a:gd name="adj1" fmla="val 4865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TextBox 66"/>
            <p:cNvSpPr txBox="1"/>
            <p:nvPr/>
          </p:nvSpPr>
          <p:spPr>
            <a:xfrm>
              <a:off x="3352800" y="2020669"/>
              <a:ext cx="304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Select users who are</a:t>
              </a:r>
            </a:p>
            <a:p>
              <a:r>
                <a:rPr lang="en-US" dirty="0" smtClean="0"/>
                <a:t>female</a:t>
              </a:r>
              <a:endParaRPr lang="en-US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3124200" y="2401669"/>
            <a:ext cx="3962400" cy="798731"/>
            <a:chOff x="3352800" y="2325469"/>
            <a:chExt cx="3962400" cy="798731"/>
          </a:xfrm>
        </p:grpSpPr>
        <p:cxnSp>
          <p:nvCxnSpPr>
            <p:cNvPr id="69" name="Curved Connector 68"/>
            <p:cNvCxnSpPr/>
            <p:nvPr/>
          </p:nvCxnSpPr>
          <p:spPr bwMode="auto">
            <a:xfrm rot="10800000">
              <a:off x="3352800" y="2895600"/>
              <a:ext cx="3962400" cy="228600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0" name="TextBox 69"/>
            <p:cNvSpPr txBox="1"/>
            <p:nvPr/>
          </p:nvSpPr>
          <p:spPr>
            <a:xfrm>
              <a:off x="3352800" y="2325469"/>
              <a:ext cx="2895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Select users who lives </a:t>
              </a:r>
            </a:p>
            <a:p>
              <a:r>
                <a:rPr lang="en-US" dirty="0" smtClean="0"/>
                <a:t>in Chicago area</a:t>
              </a:r>
              <a:endParaRPr lang="en-US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048000" y="3087469"/>
            <a:ext cx="4038600" cy="722531"/>
            <a:chOff x="3352800" y="3087469"/>
            <a:chExt cx="4038600" cy="722531"/>
          </a:xfrm>
        </p:grpSpPr>
        <p:cxnSp>
          <p:nvCxnSpPr>
            <p:cNvPr id="72" name="Curved Connector 71"/>
            <p:cNvCxnSpPr/>
            <p:nvPr/>
          </p:nvCxnSpPr>
          <p:spPr bwMode="auto">
            <a:xfrm rot="10800000" flipV="1">
              <a:off x="3429000" y="3429000"/>
              <a:ext cx="3962400" cy="381000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TextBox 72"/>
            <p:cNvSpPr txBox="1"/>
            <p:nvPr/>
          </p:nvSpPr>
          <p:spPr>
            <a:xfrm>
              <a:off x="3352800" y="3087469"/>
              <a:ext cx="2895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Select users who like </a:t>
              </a:r>
            </a:p>
            <a:p>
              <a:r>
                <a:rPr lang="en-US" dirty="0" smtClean="0"/>
                <a:t>our brand</a:t>
              </a:r>
              <a:endParaRPr lang="en-US" dirty="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4114800" y="45836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3124200" y="3849469"/>
            <a:ext cx="3962400" cy="798731"/>
            <a:chOff x="3352800" y="3697069"/>
            <a:chExt cx="3962400" cy="798731"/>
          </a:xfrm>
        </p:grpSpPr>
        <p:cxnSp>
          <p:nvCxnSpPr>
            <p:cNvPr id="76" name="Curved Connector 75"/>
            <p:cNvCxnSpPr/>
            <p:nvPr/>
          </p:nvCxnSpPr>
          <p:spPr bwMode="auto">
            <a:xfrm rot="10800000" flipV="1">
              <a:off x="3352800" y="3962400"/>
              <a:ext cx="3962400" cy="533400"/>
            </a:xfrm>
            <a:prstGeom prst="curvedConnector3">
              <a:avLst>
                <a:gd name="adj1" fmla="val 4055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TextBox 80"/>
            <p:cNvSpPr txBox="1"/>
            <p:nvPr/>
          </p:nvSpPr>
          <p:spPr>
            <a:xfrm>
              <a:off x="3352800" y="3697069"/>
              <a:ext cx="2895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Build a user predictive model to select</a:t>
              </a:r>
              <a:endParaRPr lang="en-US" dirty="0"/>
            </a:p>
          </p:txBody>
        </p:sp>
      </p:grpSp>
      <p:sp>
        <p:nvSpPr>
          <p:cNvPr id="86" name="Rectangle 85"/>
          <p:cNvSpPr/>
          <p:nvPr/>
        </p:nvSpPr>
        <p:spPr bwMode="auto">
          <a:xfrm>
            <a:off x="533400" y="5105400"/>
            <a:ext cx="8305800" cy="1447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33400" y="5181600"/>
            <a:ext cx="830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FFFF"/>
                </a:solidFill>
              </a:rPr>
              <a:t>This </a:t>
            </a:r>
            <a:r>
              <a:rPr lang="en-US" sz="1600" b="1" dirty="0" smtClean="0">
                <a:solidFill>
                  <a:srgbClr val="660066"/>
                </a:solidFill>
              </a:rPr>
              <a:t>group</a:t>
            </a:r>
            <a:r>
              <a:rPr lang="en-US" sz="1600" dirty="0" smtClean="0">
                <a:solidFill>
                  <a:srgbClr val="660066"/>
                </a:solidFill>
              </a:rPr>
              <a:t> </a:t>
            </a:r>
            <a:r>
              <a:rPr lang="en-US" sz="1600" dirty="0" smtClean="0">
                <a:solidFill>
                  <a:srgbClr val="FFFFFF"/>
                </a:solidFill>
              </a:rPr>
              <a:t>targeting has the following disadvantages: </a:t>
            </a: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Data might not be accurate;</a:t>
            </a: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Focusing on one-many mapping (brand-user), ignoring user activities across brands;</a:t>
            </a: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No deep understanding user’s opinions;</a:t>
            </a: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Data </a:t>
            </a:r>
            <a:r>
              <a:rPr lang="en-US" sz="1600" dirty="0" smtClean="0">
                <a:solidFill>
                  <a:srgbClr val="FFFFFF"/>
                </a:solidFill>
              </a:rPr>
              <a:t>is </a:t>
            </a:r>
            <a:r>
              <a:rPr lang="en-US" sz="1600" dirty="0" smtClean="0">
                <a:solidFill>
                  <a:srgbClr val="FFFFFF"/>
                </a:solidFill>
              </a:rPr>
              <a:t>small</a:t>
            </a:r>
            <a:r>
              <a:rPr lang="en-US" altLang="zh-CN" sz="1600" dirty="0" smtClean="0">
                <a:solidFill>
                  <a:srgbClr val="FFFFFF"/>
                </a:solidFill>
              </a:rPr>
              <a:t>.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2590800"/>
            <a:ext cx="2006338" cy="15028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96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00200"/>
            <a:ext cx="5334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57400"/>
            <a:ext cx="5334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14600"/>
            <a:ext cx="533400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971800"/>
            <a:ext cx="53340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429000"/>
            <a:ext cx="5334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886200"/>
            <a:ext cx="5334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800600"/>
            <a:ext cx="533400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257800"/>
            <a:ext cx="533400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715000"/>
            <a:ext cx="533400" cy="5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473200"/>
            <a:ext cx="685800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2286000"/>
            <a:ext cx="822203" cy="533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3810000"/>
            <a:ext cx="685800" cy="685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0" y="5105400"/>
            <a:ext cx="1143000" cy="1143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67200" y="4648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4419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6" idx="3"/>
            <a:endCxn id="15" idx="1"/>
          </p:cNvCxnSpPr>
          <p:nvPr/>
        </p:nvCxnSpPr>
        <p:spPr bwMode="auto">
          <a:xfrm flipV="1">
            <a:off x="1295400" y="1816100"/>
            <a:ext cx="2819400" cy="50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6" idx="3"/>
          </p:cNvCxnSpPr>
          <p:nvPr/>
        </p:nvCxnSpPr>
        <p:spPr bwMode="auto">
          <a:xfrm>
            <a:off x="1295400" y="1866900"/>
            <a:ext cx="2819400" cy="36957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6" idx="3"/>
          </p:cNvCxnSpPr>
          <p:nvPr/>
        </p:nvCxnSpPr>
        <p:spPr bwMode="auto">
          <a:xfrm>
            <a:off x="1295400" y="1866900"/>
            <a:ext cx="2819400" cy="20955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12" idx="3"/>
          </p:cNvCxnSpPr>
          <p:nvPr/>
        </p:nvCxnSpPr>
        <p:spPr bwMode="auto">
          <a:xfrm flipV="1">
            <a:off x="1295400" y="1981200"/>
            <a:ext cx="2819400" cy="30861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>
            <a:stCxn id="12" idx="3"/>
          </p:cNvCxnSpPr>
          <p:nvPr/>
        </p:nvCxnSpPr>
        <p:spPr bwMode="auto">
          <a:xfrm flipV="1">
            <a:off x="1295400" y="4038600"/>
            <a:ext cx="2819400" cy="10287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9" idx="3"/>
          </p:cNvCxnSpPr>
          <p:nvPr/>
        </p:nvCxnSpPr>
        <p:spPr bwMode="auto">
          <a:xfrm>
            <a:off x="1295400" y="3238500"/>
            <a:ext cx="2743200" cy="19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>
            <a:stCxn id="9" idx="3"/>
          </p:cNvCxnSpPr>
          <p:nvPr/>
        </p:nvCxnSpPr>
        <p:spPr bwMode="auto">
          <a:xfrm>
            <a:off x="1295400" y="3238500"/>
            <a:ext cx="2819400" cy="8001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14" idx="3"/>
          </p:cNvCxnSpPr>
          <p:nvPr/>
        </p:nvCxnSpPr>
        <p:spPr bwMode="auto">
          <a:xfrm flipV="1">
            <a:off x="1295400" y="5638800"/>
            <a:ext cx="2895600" cy="342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>
            <a:stCxn id="14" idx="3"/>
            <a:endCxn id="16" idx="1"/>
          </p:cNvCxnSpPr>
          <p:nvPr/>
        </p:nvCxnSpPr>
        <p:spPr bwMode="auto">
          <a:xfrm flipV="1">
            <a:off x="1295400" y="2552700"/>
            <a:ext cx="2743200" cy="3429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>
            <a:stCxn id="7" idx="3"/>
            <a:endCxn id="16" idx="1"/>
          </p:cNvCxnSpPr>
          <p:nvPr/>
        </p:nvCxnSpPr>
        <p:spPr bwMode="auto">
          <a:xfrm>
            <a:off x="1295400" y="2324100"/>
            <a:ext cx="27432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7" idx="3"/>
          </p:cNvCxnSpPr>
          <p:nvPr/>
        </p:nvCxnSpPr>
        <p:spPr bwMode="auto">
          <a:xfrm flipV="1">
            <a:off x="1295400" y="1905000"/>
            <a:ext cx="2743200" cy="4191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/>
          <p:cNvCxnSpPr>
            <a:stCxn id="13" idx="3"/>
          </p:cNvCxnSpPr>
          <p:nvPr/>
        </p:nvCxnSpPr>
        <p:spPr bwMode="auto">
          <a:xfrm>
            <a:off x="1295400" y="5524500"/>
            <a:ext cx="2743200" cy="381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>
            <a:stCxn id="10" idx="3"/>
          </p:cNvCxnSpPr>
          <p:nvPr/>
        </p:nvCxnSpPr>
        <p:spPr bwMode="auto">
          <a:xfrm>
            <a:off x="1295400" y="3695700"/>
            <a:ext cx="2819400" cy="5715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extBox 52"/>
          <p:cNvSpPr txBox="1"/>
          <p:nvPr/>
        </p:nvSpPr>
        <p:spPr>
          <a:xfrm>
            <a:off x="5867400" y="1981200"/>
            <a:ext cx="3048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One user can like, make comments on multiple brands.</a:t>
            </a:r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One brand can receive comments and likes from different users.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Select users by analyzing such a complex and large network.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5" name="Straight Arrow Connector 54"/>
          <p:cNvCxnSpPr>
            <a:stCxn id="6" idx="3"/>
          </p:cNvCxnSpPr>
          <p:nvPr/>
        </p:nvCxnSpPr>
        <p:spPr bwMode="auto">
          <a:xfrm>
            <a:off x="1295400" y="1866900"/>
            <a:ext cx="2743200" cy="12573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/>
          <p:cNvCxnSpPr>
            <a:stCxn id="8" idx="3"/>
          </p:cNvCxnSpPr>
          <p:nvPr/>
        </p:nvCxnSpPr>
        <p:spPr bwMode="auto">
          <a:xfrm flipV="1">
            <a:off x="1295400" y="2590800"/>
            <a:ext cx="2667000" cy="1905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2971800"/>
            <a:ext cx="685800" cy="685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60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Our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725"/>
            <a:ext cx="8229600" cy="5553075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Extract implicit brand-brand networks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400" b="1" dirty="0">
                <a:solidFill>
                  <a:schemeClr val="tx2"/>
                </a:solidFill>
              </a:rPr>
              <a:t>Normalize networks to capture global and local </a:t>
            </a:r>
            <a:r>
              <a:rPr lang="en-US" sz="2400" b="1" dirty="0" smtClean="0">
                <a:solidFill>
                  <a:schemeClr val="tx2"/>
                </a:solidFill>
              </a:rPr>
              <a:t>information</a:t>
            </a:r>
            <a:endParaRPr lang="en-US" sz="2400" b="1" dirty="0" smtClean="0">
              <a:solidFill>
                <a:schemeClr val="tx2"/>
              </a:solidFill>
              <a:cs typeface="+mn-cs"/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Novel framework for audience selection</a:t>
            </a:r>
          </a:p>
          <a:p>
            <a:pPr marL="857250" lvl="1" indent="-457200">
              <a:defRPr/>
            </a:pP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Hierarchical community detection</a:t>
            </a:r>
          </a:p>
          <a:p>
            <a:pPr marL="857250" lvl="1" indent="-457200">
              <a:defRPr/>
            </a:pP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Influential brand identification</a:t>
            </a:r>
          </a:p>
          <a:p>
            <a:pPr marL="857250" lvl="1" indent="-457200">
              <a:defRPr/>
            </a:pP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User sentiment analysis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Large real world dataset (~2.1TB) to test effectiveness of methods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Develop and implement </a:t>
            </a:r>
            <a:r>
              <a:rPr lang="en-US" sz="2400" b="1" dirty="0" err="1" smtClean="0">
                <a:solidFill>
                  <a:schemeClr val="tx2"/>
                </a:solidFill>
                <a:cs typeface="+mn-cs"/>
              </a:rPr>
              <a:t>MapReduce</a:t>
            </a: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-based algorithms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Novel evaluation technique to test effectiveness of our targeting framework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725"/>
            <a:ext cx="8534400" cy="5476875"/>
          </a:xfrm>
        </p:spPr>
        <p:txBody>
          <a:bodyPr/>
          <a:lstStyle/>
          <a:p>
            <a:pPr eaLnBrk="1" hangingPunct="1">
              <a:defRPr/>
            </a:pPr>
            <a:endParaRPr lang="en-US" b="1" dirty="0" smtClean="0">
              <a:solidFill>
                <a:schemeClr val="tx2"/>
              </a:solidFill>
              <a:cs typeface="+mn-cs"/>
            </a:endParaRPr>
          </a:p>
          <a:p>
            <a:pPr marL="0" indent="0" eaLnBrk="1" hangingPunct="1">
              <a:buNone/>
              <a:defRPr/>
            </a:pPr>
            <a:endParaRPr lang="en-US" b="1" dirty="0" smtClean="0">
              <a:solidFill>
                <a:schemeClr val="tx2"/>
              </a:solidFill>
              <a:cs typeface="+mn-cs"/>
            </a:endParaRPr>
          </a:p>
          <a:p>
            <a:pPr marL="0" indent="0" eaLnBrk="1" hangingPunct="1">
              <a:buNone/>
              <a:defRPr/>
            </a:pPr>
            <a:endParaRPr lang="en-US" b="1" dirty="0">
              <a:solidFill>
                <a:schemeClr val="tx2"/>
              </a:solidFill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For a focal brand (</a:t>
            </a:r>
            <a:r>
              <a:rPr lang="en-US" sz="2400" b="1" i="1" dirty="0" smtClean="0">
                <a:solidFill>
                  <a:schemeClr val="tx2"/>
                </a:solidFill>
                <a:cs typeface="+mn-cs"/>
              </a:rPr>
              <a:t>F</a:t>
            </a: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), find a number of </a:t>
            </a:r>
            <a:r>
              <a:rPr lang="en-US" sz="4800" b="1" dirty="0" smtClean="0">
                <a:solidFill>
                  <a:srgbClr val="FF0000"/>
                </a:solidFill>
                <a:cs typeface="+mn-cs"/>
              </a:rPr>
              <a:t>new </a:t>
            </a: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users who are </a:t>
            </a:r>
            <a:r>
              <a:rPr lang="en-US" sz="2400" b="1" dirty="0">
                <a:solidFill>
                  <a:schemeClr val="tx2"/>
                </a:solidFill>
                <a:cs typeface="+mn-cs"/>
              </a:rPr>
              <a:t>potentially </a:t>
            </a: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interested in </a:t>
            </a:r>
            <a:r>
              <a:rPr lang="en-US" sz="2400" b="1" i="1" dirty="0" smtClean="0">
                <a:solidFill>
                  <a:schemeClr val="tx2"/>
                </a:solidFill>
                <a:cs typeface="+mn-cs"/>
              </a:rPr>
              <a:t>F</a:t>
            </a: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 based on their </a:t>
            </a:r>
            <a:r>
              <a:rPr lang="en-US" sz="2400" b="1" dirty="0" smtClean="0">
                <a:solidFill>
                  <a:srgbClr val="008000"/>
                </a:solidFill>
                <a:cs typeface="+mn-cs"/>
              </a:rPr>
              <a:t>activities </a:t>
            </a:r>
            <a:r>
              <a:rPr lang="en-US" sz="2400" b="1" dirty="0" smtClean="0">
                <a:solidFill>
                  <a:srgbClr val="660066"/>
                </a:solidFill>
                <a:cs typeface="+mn-cs"/>
              </a:rPr>
              <a:t>across different brands </a:t>
            </a: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on social media.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B0F753-8D28-C44D-916E-09615C86E01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8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sample 1">
      <a:dk1>
        <a:srgbClr val="000000"/>
      </a:dk1>
      <a:lt1>
        <a:srgbClr val="FFFFFF"/>
      </a:lt1>
      <a:dk2>
        <a:srgbClr val="000798"/>
      </a:dk2>
      <a:lt2>
        <a:srgbClr val="B2B2B2"/>
      </a:lt2>
      <a:accent1>
        <a:srgbClr val="1B33E7"/>
      </a:accent1>
      <a:accent2>
        <a:srgbClr val="6699FF"/>
      </a:accent2>
      <a:accent3>
        <a:srgbClr val="FFFFFF"/>
      </a:accent3>
      <a:accent4>
        <a:srgbClr val="000000"/>
      </a:accent4>
      <a:accent5>
        <a:srgbClr val="ABADF1"/>
      </a:accent5>
      <a:accent6>
        <a:srgbClr val="5C8AE7"/>
      </a:accent6>
      <a:hlink>
        <a:srgbClr val="99CCFF"/>
      </a:hlink>
      <a:folHlink>
        <a:srgbClr val="3366CC"/>
      </a:folHlink>
    </a:clrScheme>
    <a:fontScheme name="sample">
      <a:majorFont>
        <a:latin typeface="Arial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sample 1">
        <a:dk1>
          <a:srgbClr val="000000"/>
        </a:dk1>
        <a:lt1>
          <a:srgbClr val="FFFFFF"/>
        </a:lt1>
        <a:dk2>
          <a:srgbClr val="000798"/>
        </a:dk2>
        <a:lt2>
          <a:srgbClr val="B2B2B2"/>
        </a:lt2>
        <a:accent1>
          <a:srgbClr val="1B33E7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ABADF1"/>
        </a:accent5>
        <a:accent6>
          <a:srgbClr val="5C8AE7"/>
        </a:accent6>
        <a:hlink>
          <a:srgbClr val="99CCFF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00"/>
        </a:dk1>
        <a:lt1>
          <a:srgbClr val="FFFFFF"/>
        </a:lt1>
        <a:dk2>
          <a:srgbClr val="094332"/>
        </a:dk2>
        <a:lt2>
          <a:srgbClr val="B2B2B2"/>
        </a:lt2>
        <a:accent1>
          <a:srgbClr val="0D6531"/>
        </a:accent1>
        <a:accent2>
          <a:srgbClr val="39AF6E"/>
        </a:accent2>
        <a:accent3>
          <a:srgbClr val="FFFFFF"/>
        </a:accent3>
        <a:accent4>
          <a:srgbClr val="000000"/>
        </a:accent4>
        <a:accent5>
          <a:srgbClr val="AAB8AD"/>
        </a:accent5>
        <a:accent6>
          <a:srgbClr val="339E63"/>
        </a:accent6>
        <a:hlink>
          <a:srgbClr val="93E1A0"/>
        </a:hlink>
        <a:folHlink>
          <a:srgbClr val="1D83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00"/>
        </a:dk1>
        <a:lt1>
          <a:srgbClr val="FFFFFF"/>
        </a:lt1>
        <a:dk2>
          <a:srgbClr val="275CA3"/>
        </a:dk2>
        <a:lt2>
          <a:srgbClr val="C0C0C0"/>
        </a:lt2>
        <a:accent1>
          <a:srgbClr val="529EBC"/>
        </a:accent1>
        <a:accent2>
          <a:srgbClr val="55BEE3"/>
        </a:accent2>
        <a:accent3>
          <a:srgbClr val="FFFFFF"/>
        </a:accent3>
        <a:accent4>
          <a:srgbClr val="000000"/>
        </a:accent4>
        <a:accent5>
          <a:srgbClr val="B3CCDA"/>
        </a:accent5>
        <a:accent6>
          <a:srgbClr val="4CACCE"/>
        </a:accent6>
        <a:hlink>
          <a:srgbClr val="9FD4F1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template.pot</Template>
  <TotalTime>3166</TotalTime>
  <Words>2730</Words>
  <Application>Microsoft Macintosh PowerPoint</Application>
  <PresentationFormat>On-screen Show (4:3)</PresentationFormat>
  <Paragraphs>840</Paragraphs>
  <Slides>52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template</vt:lpstr>
      <vt:lpstr>Document</vt:lpstr>
      <vt:lpstr>Equation</vt:lpstr>
      <vt:lpstr>Large Scale Network Analysis for Online Social Brand Advertising</vt:lpstr>
      <vt:lpstr>Outline</vt:lpstr>
      <vt:lpstr>Social media is on the rise</vt:lpstr>
      <vt:lpstr>Social advertising is set to explode</vt:lpstr>
      <vt:lpstr>A popular saying</vt:lpstr>
      <vt:lpstr>Traditional targeting</vt:lpstr>
      <vt:lpstr>What we do</vt:lpstr>
      <vt:lpstr>Our contributions</vt:lpstr>
      <vt:lpstr>Problem statement</vt:lpstr>
      <vt:lpstr>Data collection</vt:lpstr>
      <vt:lpstr>PowerPoint Presentation</vt:lpstr>
      <vt:lpstr>Data cleansing</vt:lpstr>
      <vt:lpstr>“Spam” user detection</vt:lpstr>
      <vt:lpstr>Data stats</vt:lpstr>
      <vt:lpstr>Framework for audience selection</vt:lpstr>
      <vt:lpstr>Overview of audience selection steps</vt:lpstr>
      <vt:lpstr>Step 1: Undirected and weighted network</vt:lpstr>
      <vt:lpstr>Algorithm</vt:lpstr>
      <vt:lpstr>Network normalization</vt:lpstr>
      <vt:lpstr>Network normalization</vt:lpstr>
      <vt:lpstr>Directed and weighted network</vt:lpstr>
      <vt:lpstr>Network normalization</vt:lpstr>
      <vt:lpstr>Network structural properties</vt:lpstr>
      <vt:lpstr>Node degree</vt:lpstr>
      <vt:lpstr>Eigenvector centrality</vt:lpstr>
      <vt:lpstr>Step 2: Brand selection</vt:lpstr>
      <vt:lpstr>Example</vt:lpstr>
      <vt:lpstr>Hierarchical community detection</vt:lpstr>
      <vt:lpstr>Algorithm</vt:lpstr>
      <vt:lpstr>PowerPoint Presentation</vt:lpstr>
      <vt:lpstr>PowerPoint Presentation</vt:lpstr>
      <vt:lpstr>Brand influence/importance ranking</vt:lpstr>
      <vt:lpstr>Algorithm</vt:lpstr>
      <vt:lpstr>MapReduce implementation</vt:lpstr>
      <vt:lpstr>Step 3: User selection</vt:lpstr>
      <vt:lpstr>User positivity</vt:lpstr>
      <vt:lpstr>Influential brands</vt:lpstr>
      <vt:lpstr>Evaluation</vt:lpstr>
      <vt:lpstr>Metrics</vt:lpstr>
      <vt:lpstr>Our evaluation strategy</vt:lpstr>
      <vt:lpstr>Baselines</vt:lpstr>
      <vt:lpstr>Other strategies</vt:lpstr>
      <vt:lpstr>Focal brand selection</vt:lpstr>
      <vt:lpstr>Performance comparison</vt:lpstr>
      <vt:lpstr>Performance comparison</vt:lpstr>
      <vt:lpstr>Further analysis</vt:lpstr>
      <vt:lpstr>High ranking brands</vt:lpstr>
      <vt:lpstr>PowerPoint Presentation</vt:lpstr>
      <vt:lpstr>Summary</vt:lpstr>
      <vt:lpstr>My toolbox</vt:lpstr>
      <vt:lpstr>My toolbox</vt:lpstr>
      <vt:lpstr>PowerPoint Presentation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Kunpeng Zhang</cp:lastModifiedBy>
  <cp:revision>502</cp:revision>
  <dcterms:created xsi:type="dcterms:W3CDTF">2004-08-26T06:30:40Z</dcterms:created>
  <dcterms:modified xsi:type="dcterms:W3CDTF">2016-10-12T14:17:57Z</dcterms:modified>
</cp:coreProperties>
</file>